
<file path=[Content_Types].xml><?xml version="1.0" encoding="utf-8"?>
<Types xmlns="http://schemas.openxmlformats.org/package/2006/content-types">
  <Default Extension="bin" ContentType="application/vnd.openxmlformats-officedocument.oleObject"/>
  <Default Extension="png" ContentType="image/png"/>
  <Default Extension="wmf" ContentType="image/x-wmf"/>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60" r:id="rId4"/>
    <p:sldId id="261" r:id="rId5"/>
    <p:sldId id="262" r:id="rId6"/>
    <p:sldId id="263" r:id="rId7"/>
    <p:sldId id="264" r:id="rId8"/>
    <p:sldId id="265" r:id="rId9"/>
    <p:sldId id="266" r:id="rId10"/>
    <p:sldId id="267" r:id="rId11"/>
    <p:sldId id="268" r:id="rId12"/>
    <p:sldId id="269" r:id="rId13"/>
    <p:sldId id="270" r:id="rId14"/>
    <p:sldId id="271" r:id="rId15"/>
    <p:sldId id="272" r:id="rId16"/>
    <p:sldId id="273" r:id="rId17"/>
    <p:sldId id="274" r:id="rId18"/>
    <p:sldId id="275" r:id="rId19"/>
    <p:sldId id="276" r:id="rId20"/>
    <p:sldId id="277" r:id="rId21"/>
    <p:sldId id="289" r:id="rId22"/>
    <p:sldId id="290" r:id="rId23"/>
    <p:sldId id="291" r:id="rId24"/>
    <p:sldId id="292" r:id="rId25"/>
    <p:sldId id="294" r:id="rId26"/>
    <p:sldId id="293" r:id="rId27"/>
    <p:sldId id="295" r:id="rId28"/>
    <p:sldId id="296" r:id="rId29"/>
    <p:sldId id="278" r:id="rId30"/>
    <p:sldId id="279" r:id="rId31"/>
    <p:sldId id="280" r:id="rId32"/>
    <p:sldId id="281" r:id="rId33"/>
    <p:sldId id="282" r:id="rId34"/>
    <p:sldId id="283" r:id="rId35"/>
    <p:sldId id="284" r:id="rId36"/>
    <p:sldId id="285" r:id="rId37"/>
    <p:sldId id="286" r:id="rId38"/>
    <p:sldId id="287" r:id="rId39"/>
    <p:sldId id="288" r:id="rId40"/>
    <p:sldId id="258" r:id="rId41"/>
  </p:sldIdLst>
  <p:sldSz cx="12192000"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8" d="100"/>
          <a:sy n="68" d="100"/>
        </p:scale>
        <p:origin x="616" y="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5.wmf"/><Relationship Id="rId1" Type="http://schemas.openxmlformats.org/officeDocument/2006/relationships/image" Target="../media/image4.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68.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72.emf"/></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bwMode="auto">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14" name="Group 13"/>
          <p:cNvGrpSpPr/>
          <p:nvPr/>
        </p:nvGrpSpPr>
        <p:grpSpPr>
          <a:xfrm>
            <a:off x="0" y="0"/>
            <a:ext cx="12193748" cy="6858000"/>
            <a:chOff x="0" y="0"/>
            <a:chExt cx="12190572" cy="6858000"/>
          </a:xfrm>
        </p:grpSpPr>
        <p:sp>
          <p:nvSpPr>
            <p:cNvPr id="13" name="Rectangle 12"/>
            <p:cNvSpPr/>
            <p:nvPr/>
          </p:nvSpPr>
          <p:spPr>
            <a:xfrm>
              <a:off x="1620" y="0"/>
              <a:ext cx="12188952" cy="6858000"/>
            </a:xfrm>
            <a:prstGeom prst="rect">
              <a:avLst/>
            </a:prstGeom>
            <a:gradFill flip="none" rotWithShape="1">
              <a:gsLst>
                <a:gs pos="0">
                  <a:schemeClr val="accent1">
                    <a:lumMod val="50000"/>
                  </a:schemeClr>
                </a:gs>
                <a:gs pos="58000">
                  <a:schemeClr val="accent1">
                    <a:lumMod val="40000"/>
                    <a:lumOff val="60000"/>
                  </a:schemeClr>
                </a:gs>
                <a:gs pos="100000">
                  <a:schemeClr val="accent1">
                    <a:lumMod val="5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sz="2400"/>
            </a:p>
          </p:txBody>
        </p:sp>
        <p:grpSp>
          <p:nvGrpSpPr>
            <p:cNvPr id="12" name="Group 11"/>
            <p:cNvGrpSpPr/>
            <p:nvPr/>
          </p:nvGrpSpPr>
          <p:grpSpPr>
            <a:xfrm>
              <a:off x="0" y="0"/>
              <a:ext cx="4742741" cy="6858000"/>
              <a:chOff x="0" y="0"/>
              <a:chExt cx="4742741" cy="6858000"/>
            </a:xfrm>
          </p:grpSpPr>
          <p:pic>
            <p:nvPicPr>
              <p:cNvPr id="9" name="Picture 8" descr="Stacked book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4591594" cy="6858000"/>
              </a:xfrm>
              <a:prstGeom prst="rect">
                <a:avLst/>
              </a:prstGeom>
            </p:spPr>
          </p:pic>
          <p:sp>
            <p:nvSpPr>
              <p:cNvPr id="10" name="Rectangle 9"/>
              <p:cNvSpPr/>
              <p:nvPr/>
            </p:nvSpPr>
            <p:spPr>
              <a:xfrm>
                <a:off x="4605581" y="0"/>
                <a:ext cx="13716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grpSp>
      <p:sp>
        <p:nvSpPr>
          <p:cNvPr id="2" name="Title 1"/>
          <p:cNvSpPr>
            <a:spLocks noGrp="1"/>
          </p:cNvSpPr>
          <p:nvPr>
            <p:ph type="ctrTitle"/>
          </p:nvPr>
        </p:nvSpPr>
        <p:spPr>
          <a:xfrm>
            <a:off x="4880617" y="1498604"/>
            <a:ext cx="7010400" cy="3298825"/>
          </a:xfrm>
        </p:spPr>
        <p:txBody>
          <a:bodyPr>
            <a:normAutofit/>
          </a:bodyPr>
          <a:lstStyle>
            <a:lvl1pPr algn="l">
              <a:lnSpc>
                <a:spcPct val="90000"/>
              </a:lnSpc>
              <a:defRPr sz="4000" b="0" cap="none" spc="0" baseline="0">
                <a:ln w="0"/>
                <a:solidFill>
                  <a:schemeClr val="tx2"/>
                </a:solidFill>
                <a:effectLst/>
              </a:defRPr>
            </a:lvl1pPr>
          </a:lstStyle>
          <a:p>
            <a:r>
              <a:rPr lang="en-US"/>
              <a:t>Click to edit Master title style</a:t>
            </a:r>
            <a:endParaRPr dirty="0"/>
          </a:p>
        </p:txBody>
      </p:sp>
      <p:sp>
        <p:nvSpPr>
          <p:cNvPr id="3" name="Subtitle 2"/>
          <p:cNvSpPr>
            <a:spLocks noGrp="1"/>
          </p:cNvSpPr>
          <p:nvPr>
            <p:ph type="subTitle" idx="1"/>
          </p:nvPr>
        </p:nvSpPr>
        <p:spPr>
          <a:xfrm>
            <a:off x="4880617" y="4927600"/>
            <a:ext cx="7010400" cy="1244600"/>
          </a:xfrm>
        </p:spPr>
        <p:txBody>
          <a:bodyPr>
            <a:normAutofit/>
          </a:bodyPr>
          <a:lstStyle>
            <a:lvl1pPr marL="0" indent="0" algn="l">
              <a:spcBef>
                <a:spcPts val="0"/>
              </a:spcBef>
              <a:buNone/>
              <a:defRPr sz="2800" b="0" cap="none" spc="0">
                <a:ln w="0"/>
                <a:solidFill>
                  <a:schemeClr val="accent2">
                    <a:lumMod val="50000"/>
                  </a:schemeClr>
                </a:solidFill>
                <a:effectLst/>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a:t>Click to edit Master subtitle style</a:t>
            </a:r>
            <a:endParaRPr dirty="0"/>
          </a:p>
        </p:txBody>
      </p:sp>
      <p:sp>
        <p:nvSpPr>
          <p:cNvPr id="5" name="Date Placeholder 4"/>
          <p:cNvSpPr>
            <a:spLocks noGrp="1"/>
          </p:cNvSpPr>
          <p:nvPr>
            <p:ph type="dt" sz="half" idx="10"/>
          </p:nvPr>
        </p:nvSpPr>
        <p:spPr/>
        <p:txBody>
          <a:bodyPr/>
          <a:lstStyle/>
          <a:p>
            <a:fld id="{D32AEAD7-E76D-4B97-B7BC-50CA3EB15FC0}" type="datetimeFigureOut">
              <a:rPr lang="en-US" smtClean="0"/>
              <a:t>07/30/19</a:t>
            </a:fld>
            <a:endParaRPr lang="en-US"/>
          </a:p>
        </p:txBody>
      </p:sp>
      <p:sp>
        <p:nvSpPr>
          <p:cNvPr id="7" name="Footer Placeholder 6"/>
          <p:cNvSpPr>
            <a:spLocks noGrp="1"/>
          </p:cNvSpPr>
          <p:nvPr>
            <p:ph type="ftr" sz="quarter" idx="11"/>
          </p:nvPr>
        </p:nvSpPr>
        <p:spPr/>
        <p:txBody>
          <a:bodyPr/>
          <a:lstStyle/>
          <a:p>
            <a:endParaRPr lang="en-US"/>
          </a:p>
        </p:txBody>
      </p:sp>
      <p:sp>
        <p:nvSpPr>
          <p:cNvPr id="11" name="Slide Number Placeholder 10"/>
          <p:cNvSpPr>
            <a:spLocks noGrp="1"/>
          </p:cNvSpPr>
          <p:nvPr>
            <p:ph type="sldNum" sz="quarter" idx="12"/>
          </p:nvPr>
        </p:nvSpPr>
        <p:spPr/>
        <p:txBody>
          <a:bodyPr/>
          <a:lstStyle/>
          <a:p>
            <a:fld id="{D3B37EAC-F55D-4DB6-844E-80B9C7FB0F81}" type="slidenum">
              <a:rPr lang="en-US" smtClean="0"/>
              <a:t>‹#›</a:t>
            </a:fld>
            <a:endParaRPr lang="en-US"/>
          </a:p>
        </p:txBody>
      </p:sp>
    </p:spTree>
    <p:extLst>
      <p:ext uri="{BB962C8B-B14F-4D97-AF65-F5344CB8AC3E}">
        <p14:creationId xmlns:p14="http://schemas.microsoft.com/office/powerpoint/2010/main" val="33556937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77092" y="76200"/>
            <a:ext cx="11545454" cy="1142998"/>
          </a:xfrm>
        </p:spPr>
        <p:txBody>
          <a:bodyPr>
            <a:normAutofit/>
          </a:bodyPr>
          <a:lstStyle>
            <a:lvl1pPr>
              <a:defRPr sz="4000" baseline="0">
                <a:effectLst/>
              </a:defRPr>
            </a:lvl1pPr>
          </a:lstStyle>
          <a:p>
            <a:r>
              <a:rPr lang="en-US" dirty="0"/>
              <a:t>Click to edit Master title style</a:t>
            </a:r>
            <a:endParaRPr dirty="0"/>
          </a:p>
        </p:txBody>
      </p:sp>
      <p:sp>
        <p:nvSpPr>
          <p:cNvPr id="3" name="Content Placeholder 2"/>
          <p:cNvSpPr>
            <a:spLocks noGrp="1"/>
          </p:cNvSpPr>
          <p:nvPr>
            <p:ph idx="1"/>
          </p:nvPr>
        </p:nvSpPr>
        <p:spPr>
          <a:xfrm>
            <a:off x="277092" y="1371600"/>
            <a:ext cx="11545454" cy="4876800"/>
          </a:xfrm>
        </p:spPr>
        <p:txBody>
          <a:bodyPr/>
          <a:lstStyle>
            <a:lvl1pPr marL="304747" indent="-304747" algn="just">
              <a:lnSpc>
                <a:spcPct val="100000"/>
              </a:lnSpc>
              <a:spcBef>
                <a:spcPts val="0"/>
              </a:spcBef>
              <a:spcAft>
                <a:spcPts val="600"/>
              </a:spcAft>
              <a:buFont typeface="Wingdings" panose="05000000000000000000" pitchFamily="2" charset="2"/>
              <a:buChar char="v"/>
              <a:defRPr/>
            </a:lvl1pPr>
            <a:lvl2pPr marL="731392" indent="-304747" algn="just">
              <a:lnSpc>
                <a:spcPct val="100000"/>
              </a:lnSpc>
              <a:spcBef>
                <a:spcPts val="0"/>
              </a:spcBef>
              <a:spcAft>
                <a:spcPts val="600"/>
              </a:spcAft>
              <a:buFont typeface="Wingdings" panose="05000000000000000000" pitchFamily="2" charset="2"/>
              <a:buChar char="q"/>
              <a:defRPr sz="2400"/>
            </a:lvl2pPr>
            <a:lvl3pPr marL="1158037" indent="-304747" algn="just">
              <a:lnSpc>
                <a:spcPct val="100000"/>
              </a:lnSpc>
              <a:spcBef>
                <a:spcPts val="0"/>
              </a:spcBef>
              <a:spcAft>
                <a:spcPts val="600"/>
              </a:spcAft>
              <a:buFont typeface="Wingdings" panose="05000000000000000000" pitchFamily="2" charset="2"/>
              <a:buChar char=""/>
              <a:defRPr sz="2400"/>
            </a:lvl3pPr>
            <a:lvl4pPr marL="1584683" indent="-304747" algn="just">
              <a:lnSpc>
                <a:spcPct val="100000"/>
              </a:lnSpc>
              <a:spcBef>
                <a:spcPts val="0"/>
              </a:spcBef>
              <a:spcAft>
                <a:spcPts val="600"/>
              </a:spcAft>
              <a:buFont typeface="Wingdings" panose="05000000000000000000" pitchFamily="2" charset="2"/>
              <a:buChar char=""/>
              <a:defRPr sz="2400"/>
            </a:lvl4pPr>
            <a:lvl5pPr marL="2011328" indent="-304747" algn="just">
              <a:lnSpc>
                <a:spcPct val="100000"/>
              </a:lnSpc>
              <a:spcBef>
                <a:spcPts val="0"/>
              </a:spcBef>
              <a:spcAft>
                <a:spcPts val="600"/>
              </a:spcAft>
              <a:buFont typeface="Wingdings" panose="05000000000000000000" pitchFamily="2" charset="2"/>
              <a:buChar char=""/>
              <a:defRPr sz="2400"/>
            </a:lvl5pPr>
            <a:lvl6pPr>
              <a:defRPr/>
            </a:lvl6pPr>
            <a:lvl7pPr>
              <a:defRPr baseline="0"/>
            </a:lvl7pPr>
            <a:lvl8pPr>
              <a:defRPr baseline="0"/>
            </a:lvl8pPr>
            <a:lvl9pPr>
              <a:defRPr baseline="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4" name="Date Placeholder 3"/>
          <p:cNvSpPr>
            <a:spLocks noGrp="1"/>
          </p:cNvSpPr>
          <p:nvPr>
            <p:ph type="dt" sz="half" idx="10"/>
          </p:nvPr>
        </p:nvSpPr>
        <p:spPr/>
        <p:txBody>
          <a:bodyPr/>
          <a:lstStyle/>
          <a:p>
            <a:fld id="{D32AEAD7-E76D-4B97-B7BC-50CA3EB15FC0}" type="datetimeFigureOut">
              <a:rPr lang="en-US" smtClean="0"/>
              <a:t>07/30/19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0714740" y="6400804"/>
            <a:ext cx="1107806" cy="320675"/>
          </a:xfrm>
        </p:spPr>
        <p:txBody>
          <a:bodyPr/>
          <a:lstStyle>
            <a:lvl1pPr>
              <a:defRPr sz="1800"/>
            </a:lvl1pPr>
          </a:lstStyle>
          <a:p>
            <a:fld id="{D3B37EAC-F55D-4DB6-844E-80B9C7FB0F81}" type="slidenum">
              <a:rPr lang="en-US" smtClean="0"/>
              <a:t>‹#›</a:t>
            </a:fld>
            <a:endParaRPr lang="en-US"/>
          </a:p>
        </p:txBody>
      </p:sp>
    </p:spTree>
    <p:extLst>
      <p:ext uri="{BB962C8B-B14F-4D97-AF65-F5344CB8AC3E}">
        <p14:creationId xmlns:p14="http://schemas.microsoft.com/office/powerpoint/2010/main" val="4256097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ltGray">
      <p:bgPr>
        <a:blipFill dpi="0" rotWithShape="1">
          <a:blip r:embed="rId4">
            <a:lum/>
          </a:blip>
          <a:srcRect/>
          <a:stretch>
            <a:fillRect/>
          </a:stretch>
        </a:blipFill>
        <a:effectLst/>
      </p:bgPr>
    </p:bg>
    <p:spTree>
      <p:nvGrpSpPr>
        <p:cNvPr id="1" name=""/>
        <p:cNvGrpSpPr/>
        <p:nvPr/>
      </p:nvGrpSpPr>
      <p:grpSpPr>
        <a:xfrm>
          <a:off x="0" y="0"/>
          <a:ext cx="0" cy="0"/>
          <a:chOff x="0" y="0"/>
          <a:chExt cx="0" cy="0"/>
        </a:xfrm>
      </p:grpSpPr>
      <p:grpSp>
        <p:nvGrpSpPr>
          <p:cNvPr id="7" name="Group 6"/>
          <p:cNvGrpSpPr/>
          <p:nvPr/>
        </p:nvGrpSpPr>
        <p:grpSpPr>
          <a:xfrm>
            <a:off x="1622" y="0"/>
            <a:ext cx="12192128" cy="6858000"/>
            <a:chOff x="1620" y="0"/>
            <a:chExt cx="12188952" cy="6858000"/>
          </a:xfrm>
        </p:grpSpPr>
        <p:sp>
          <p:nvSpPr>
            <p:cNvPr id="10" name="Rectangle 9"/>
            <p:cNvSpPr/>
            <p:nvPr/>
          </p:nvSpPr>
          <p:spPr>
            <a:xfrm>
              <a:off x="1620" y="0"/>
              <a:ext cx="12188952" cy="6858000"/>
            </a:xfrm>
            <a:prstGeom prst="rect">
              <a:avLst/>
            </a:prstGeom>
            <a:gradFill flip="none" rotWithShape="1">
              <a:gsLst>
                <a:gs pos="0">
                  <a:schemeClr val="accent1">
                    <a:lumMod val="50000"/>
                  </a:schemeClr>
                </a:gs>
                <a:gs pos="58000">
                  <a:schemeClr val="accent1">
                    <a:lumMod val="40000"/>
                    <a:lumOff val="60000"/>
                  </a:schemeClr>
                </a:gs>
                <a:gs pos="100000">
                  <a:schemeClr val="accent1">
                    <a:lumMod val="5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sz="2400"/>
            </a:p>
          </p:txBody>
        </p:sp>
        <p:sp>
          <p:nvSpPr>
            <p:cNvPr id="8" name="Rectangle 7"/>
            <p:cNvSpPr/>
            <p:nvPr/>
          </p:nvSpPr>
          <p:spPr>
            <a:xfrm>
              <a:off x="304721" y="0"/>
              <a:ext cx="11579384" cy="6858000"/>
            </a:xfrm>
            <a:prstGeom prst="rect">
              <a:avLst/>
            </a:prstGeom>
            <a:solidFill>
              <a:schemeClr val="accent1">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sz="2400"/>
            </a:p>
          </p:txBody>
        </p:sp>
      </p:grpSp>
      <p:sp>
        <p:nvSpPr>
          <p:cNvPr id="2" name="Title Placeholder 1"/>
          <p:cNvSpPr>
            <a:spLocks noGrp="1"/>
          </p:cNvSpPr>
          <p:nvPr>
            <p:ph type="title"/>
          </p:nvPr>
        </p:nvSpPr>
        <p:spPr>
          <a:xfrm>
            <a:off x="1117600" y="76200"/>
            <a:ext cx="10160000" cy="1397000"/>
          </a:xfrm>
          <a:prstGeom prst="rect">
            <a:avLst/>
          </a:prstGeom>
        </p:spPr>
        <p:txBody>
          <a:bodyPr vert="horz" lIns="121899" tIns="60949" rIns="121899" bIns="60949" rtlCol="0" anchor="b">
            <a:normAutofit/>
          </a:bodyPr>
          <a:lstStyle/>
          <a:p>
            <a:r>
              <a:rPr lang="en-US"/>
              <a:t>Click to edit Master title style</a:t>
            </a:r>
            <a:endParaRPr dirty="0"/>
          </a:p>
        </p:txBody>
      </p:sp>
      <p:sp>
        <p:nvSpPr>
          <p:cNvPr id="3" name="Text Placeholder 2"/>
          <p:cNvSpPr>
            <a:spLocks noGrp="1"/>
          </p:cNvSpPr>
          <p:nvPr>
            <p:ph type="body" idx="1"/>
          </p:nvPr>
        </p:nvSpPr>
        <p:spPr>
          <a:xfrm>
            <a:off x="1117600" y="1701800"/>
            <a:ext cx="10160000" cy="4470400"/>
          </a:xfrm>
          <a:prstGeom prst="rect">
            <a:avLst/>
          </a:prstGeom>
        </p:spPr>
        <p:txBody>
          <a:bodyPr vert="horz" lIns="121899" tIns="60949" rIns="121899" bIns="60949"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117600" y="6400804"/>
            <a:ext cx="2743200" cy="320675"/>
          </a:xfrm>
          <a:prstGeom prst="rect">
            <a:avLst/>
          </a:prstGeom>
        </p:spPr>
        <p:txBody>
          <a:bodyPr vert="horz" lIns="121899" tIns="60949" rIns="121899" bIns="60949" rtlCol="0" anchor="b"/>
          <a:lstStyle>
            <a:lvl1pPr algn="l">
              <a:defRPr sz="1200">
                <a:solidFill>
                  <a:schemeClr val="tx2">
                    <a:lumMod val="50000"/>
                  </a:schemeClr>
                </a:solidFill>
              </a:defRPr>
            </a:lvl1pPr>
          </a:lstStyle>
          <a:p>
            <a:fld id="{D32AEAD7-E76D-4B97-B7BC-50CA3EB15FC0}" type="datetimeFigureOut">
              <a:rPr lang="en-US" smtClean="0"/>
              <a:t>07/30/19</a:t>
            </a:fld>
            <a:endParaRPr lang="en-US"/>
          </a:p>
        </p:txBody>
      </p:sp>
      <p:sp>
        <p:nvSpPr>
          <p:cNvPr id="5" name="Footer Placeholder 4"/>
          <p:cNvSpPr>
            <a:spLocks noGrp="1"/>
          </p:cNvSpPr>
          <p:nvPr>
            <p:ph type="ftr" sz="quarter" idx="3"/>
          </p:nvPr>
        </p:nvSpPr>
        <p:spPr>
          <a:xfrm>
            <a:off x="3908861" y="6400804"/>
            <a:ext cx="6217920" cy="320675"/>
          </a:xfrm>
          <a:prstGeom prst="rect">
            <a:avLst/>
          </a:prstGeom>
        </p:spPr>
        <p:txBody>
          <a:bodyPr vert="horz" lIns="121899" tIns="60949" rIns="121899" bIns="60949" rtlCol="0" anchor="b"/>
          <a:lstStyle>
            <a:lvl1pPr algn="ctr">
              <a:defRPr sz="1200">
                <a:solidFill>
                  <a:schemeClr val="tx2">
                    <a:lumMod val="50000"/>
                  </a:schemeClr>
                </a:solidFill>
              </a:defRPr>
            </a:lvl1pPr>
          </a:lstStyle>
          <a:p>
            <a:endParaRPr lang="en-US"/>
          </a:p>
        </p:txBody>
      </p:sp>
      <p:sp>
        <p:nvSpPr>
          <p:cNvPr id="6" name="Slide Number Placeholder 5"/>
          <p:cNvSpPr>
            <a:spLocks noGrp="1"/>
          </p:cNvSpPr>
          <p:nvPr>
            <p:ph type="sldNum" sz="quarter" idx="4"/>
          </p:nvPr>
        </p:nvSpPr>
        <p:spPr>
          <a:xfrm>
            <a:off x="10169796" y="6400804"/>
            <a:ext cx="1107806" cy="320675"/>
          </a:xfrm>
          <a:prstGeom prst="rect">
            <a:avLst/>
          </a:prstGeom>
        </p:spPr>
        <p:txBody>
          <a:bodyPr vert="horz" lIns="121899" tIns="60949" rIns="121899" bIns="60949" rtlCol="0" anchor="b"/>
          <a:lstStyle>
            <a:lvl1pPr algn="r">
              <a:defRPr sz="1200">
                <a:solidFill>
                  <a:schemeClr val="tx2">
                    <a:lumMod val="50000"/>
                  </a:schemeClr>
                </a:solidFill>
              </a:defRPr>
            </a:lvl1pPr>
          </a:lstStyle>
          <a:p>
            <a:fld id="{D3B37EAC-F55D-4DB6-844E-80B9C7FB0F81}" type="slidenum">
              <a:rPr lang="en-US" smtClean="0"/>
              <a:t>‹#›</a:t>
            </a:fld>
            <a:endParaRPr lang="en-US"/>
          </a:p>
        </p:txBody>
      </p:sp>
    </p:spTree>
    <p:extLst>
      <p:ext uri="{BB962C8B-B14F-4D97-AF65-F5344CB8AC3E}">
        <p14:creationId xmlns:p14="http://schemas.microsoft.com/office/powerpoint/2010/main" val="3192281347"/>
      </p:ext>
    </p:extLst>
  </p:cSld>
  <p:clrMap bg1="lt1" tx1="dk1" bg2="lt2" tx2="dk2" accent1="accent1" accent2="accent2" accent3="accent3" accent4="accent4" accent5="accent5" accent6="accent6" hlink="hlink" folHlink="folHlink"/>
  <p:sldLayoutIdLst>
    <p:sldLayoutId id="2147483661" r:id="rId1"/>
    <p:sldLayoutId id="2147483662" r:id="rId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1218987" rtl="0" eaLnBrk="1" latinLnBrk="0" hangingPunct="1">
        <a:lnSpc>
          <a:spcPct val="85000"/>
        </a:lnSpc>
        <a:spcBef>
          <a:spcPct val="0"/>
        </a:spcBef>
        <a:buNone/>
        <a:tabLst/>
        <a:defRPr sz="4400" b="0" kern="1200" cap="none" baseline="0">
          <a:solidFill>
            <a:schemeClr val="accent2">
              <a:lumMod val="50000"/>
            </a:schemeClr>
          </a:solidFill>
          <a:effectLst/>
          <a:latin typeface="+mj-lt"/>
          <a:ea typeface="+mj-ea"/>
          <a:cs typeface="+mj-cs"/>
        </a:defRPr>
      </a:lvl1pPr>
    </p:titleStyle>
    <p:bodyStyle>
      <a:lvl1pPr marL="304747" indent="-304747" algn="l" defTabSz="1218987" rtl="0" eaLnBrk="1" latinLnBrk="0" hangingPunct="1">
        <a:lnSpc>
          <a:spcPct val="95000"/>
        </a:lnSpc>
        <a:spcBef>
          <a:spcPts val="1866"/>
        </a:spcBef>
        <a:buClr>
          <a:schemeClr val="accent6">
            <a:lumMod val="50000"/>
          </a:schemeClr>
        </a:buClr>
        <a:buSzPct val="100000"/>
        <a:buFont typeface="Arial" pitchFamily="34" charset="0"/>
        <a:buChar char="•"/>
        <a:defRPr sz="2400" kern="1200">
          <a:solidFill>
            <a:schemeClr val="tx1"/>
          </a:solidFill>
          <a:latin typeface="+mn-lt"/>
          <a:ea typeface="+mn-ea"/>
          <a:cs typeface="+mn-cs"/>
        </a:defRPr>
      </a:lvl1pPr>
      <a:lvl2pPr marL="731392" indent="-304747" algn="l" defTabSz="1218987" rtl="0" eaLnBrk="1" latinLnBrk="0" hangingPunct="1">
        <a:lnSpc>
          <a:spcPct val="95000"/>
        </a:lnSpc>
        <a:spcBef>
          <a:spcPts val="1066"/>
        </a:spcBef>
        <a:buClr>
          <a:schemeClr val="accent6">
            <a:lumMod val="50000"/>
          </a:schemeClr>
        </a:buClr>
        <a:buSzPct val="100000"/>
        <a:buFont typeface="Century Gothic" pitchFamily="34" charset="0"/>
        <a:buChar char="–"/>
        <a:defRPr sz="2000" kern="1200">
          <a:solidFill>
            <a:schemeClr val="tx1"/>
          </a:solidFill>
          <a:latin typeface="+mn-lt"/>
          <a:ea typeface="+mn-ea"/>
          <a:cs typeface="+mn-cs"/>
        </a:defRPr>
      </a:lvl2pPr>
      <a:lvl3pPr marL="1158037" indent="-304747" algn="l" defTabSz="1218987" rtl="0" eaLnBrk="1" latinLnBrk="0" hangingPunct="1">
        <a:lnSpc>
          <a:spcPct val="95000"/>
        </a:lnSpc>
        <a:spcBef>
          <a:spcPts val="1066"/>
        </a:spcBef>
        <a:buClr>
          <a:schemeClr val="accent6">
            <a:lumMod val="50000"/>
          </a:schemeClr>
        </a:buClr>
        <a:buSzPct val="100000"/>
        <a:buFont typeface="Century Gothic" pitchFamily="34" charset="0"/>
        <a:buChar char="–"/>
        <a:defRPr sz="1800" kern="1200">
          <a:solidFill>
            <a:schemeClr val="tx1"/>
          </a:solidFill>
          <a:latin typeface="+mn-lt"/>
          <a:ea typeface="+mn-ea"/>
          <a:cs typeface="+mn-cs"/>
        </a:defRPr>
      </a:lvl3pPr>
      <a:lvl4pPr marL="1584683" indent="-304747" algn="l" defTabSz="1218987" rtl="0" eaLnBrk="1" latinLnBrk="0" hangingPunct="1">
        <a:lnSpc>
          <a:spcPct val="95000"/>
        </a:lnSpc>
        <a:spcBef>
          <a:spcPts val="1066"/>
        </a:spcBef>
        <a:buClr>
          <a:schemeClr val="accent6">
            <a:lumMod val="50000"/>
          </a:schemeClr>
        </a:buClr>
        <a:buSzPct val="100000"/>
        <a:buFont typeface="Century Gothic" pitchFamily="34" charset="0"/>
        <a:buChar char="–"/>
        <a:defRPr sz="1800" kern="1200">
          <a:solidFill>
            <a:schemeClr val="tx1"/>
          </a:solidFill>
          <a:latin typeface="+mn-lt"/>
          <a:ea typeface="+mn-ea"/>
          <a:cs typeface="+mn-cs"/>
        </a:defRPr>
      </a:lvl4pPr>
      <a:lvl5pPr marL="2011328" indent="-304747" algn="l" defTabSz="1218987" rtl="0" eaLnBrk="1" latinLnBrk="0" hangingPunct="1">
        <a:lnSpc>
          <a:spcPct val="95000"/>
        </a:lnSpc>
        <a:spcBef>
          <a:spcPts val="1066"/>
        </a:spcBef>
        <a:buClr>
          <a:schemeClr val="accent6">
            <a:lumMod val="50000"/>
          </a:schemeClr>
        </a:buClr>
        <a:buSzPct val="100000"/>
        <a:buFont typeface="Century Gothic" pitchFamily="34" charset="0"/>
        <a:buChar char="–"/>
        <a:defRPr sz="1800" kern="1200">
          <a:solidFill>
            <a:schemeClr val="tx1"/>
          </a:solidFill>
          <a:latin typeface="+mn-lt"/>
          <a:ea typeface="+mn-ea"/>
          <a:cs typeface="+mn-cs"/>
        </a:defRPr>
      </a:lvl5pPr>
      <a:lvl6pPr marL="2133226" indent="0" algn="l" defTabSz="1218987" rtl="0" eaLnBrk="1" latinLnBrk="0" hangingPunct="1">
        <a:lnSpc>
          <a:spcPct val="95000"/>
        </a:lnSpc>
        <a:spcBef>
          <a:spcPts val="1066"/>
        </a:spcBef>
        <a:buClr>
          <a:schemeClr val="accent6">
            <a:lumMod val="50000"/>
          </a:schemeClr>
        </a:buClr>
        <a:buSzPct val="90000"/>
        <a:buFont typeface="Century Gothic" panose="020B0502020202020204" pitchFamily="34" charset="0"/>
        <a:buNone/>
        <a:defRPr sz="1800" kern="1200">
          <a:solidFill>
            <a:schemeClr val="tx2">
              <a:lumMod val="50000"/>
            </a:schemeClr>
          </a:solidFill>
          <a:latin typeface="+mn-lt"/>
          <a:ea typeface="+mn-ea"/>
          <a:cs typeface="+mn-cs"/>
        </a:defRPr>
      </a:lvl6pPr>
      <a:lvl7pPr marL="2845622" indent="-285750" algn="l" defTabSz="1218987" rtl="0" eaLnBrk="1" latinLnBrk="0" hangingPunct="1">
        <a:lnSpc>
          <a:spcPct val="95000"/>
        </a:lnSpc>
        <a:spcBef>
          <a:spcPts val="1066"/>
        </a:spcBef>
        <a:buClr>
          <a:schemeClr val="accent6">
            <a:lumMod val="50000"/>
          </a:schemeClr>
        </a:buClr>
        <a:buSzPct val="90000"/>
        <a:buFont typeface="Century Gothic" panose="020B0502020202020204" pitchFamily="34" charset="0"/>
        <a:buChar char="–"/>
        <a:defRPr sz="1800" kern="1200">
          <a:solidFill>
            <a:schemeClr val="tx2">
              <a:lumMod val="50000"/>
            </a:schemeClr>
          </a:solidFill>
          <a:latin typeface="+mn-lt"/>
          <a:ea typeface="+mn-ea"/>
          <a:cs typeface="+mn-cs"/>
        </a:defRPr>
      </a:lvl7pPr>
      <a:lvl8pPr marL="3272267" indent="-285750" algn="l" defTabSz="1218987" rtl="0" eaLnBrk="1" latinLnBrk="0" hangingPunct="1">
        <a:lnSpc>
          <a:spcPct val="95000"/>
        </a:lnSpc>
        <a:spcBef>
          <a:spcPts val="1066"/>
        </a:spcBef>
        <a:buClr>
          <a:schemeClr val="accent6">
            <a:lumMod val="50000"/>
          </a:schemeClr>
        </a:buClr>
        <a:buSzPct val="90000"/>
        <a:buFont typeface="Century Gothic" panose="020B0502020202020204" pitchFamily="34" charset="0"/>
        <a:buChar char="–"/>
        <a:defRPr sz="1800" kern="1200">
          <a:solidFill>
            <a:schemeClr val="tx2">
              <a:lumMod val="50000"/>
            </a:schemeClr>
          </a:solidFill>
          <a:latin typeface="+mn-lt"/>
          <a:ea typeface="+mn-ea"/>
          <a:cs typeface="+mn-cs"/>
        </a:defRPr>
      </a:lvl8pPr>
      <a:lvl9pPr marL="3759862" indent="-285750" algn="l" defTabSz="1218987" rtl="0" eaLnBrk="1" latinLnBrk="0" hangingPunct="1">
        <a:lnSpc>
          <a:spcPct val="95000"/>
        </a:lnSpc>
        <a:spcBef>
          <a:spcPts val="1066"/>
        </a:spcBef>
        <a:buClr>
          <a:schemeClr val="accent6">
            <a:lumMod val="50000"/>
          </a:schemeClr>
        </a:buClr>
        <a:buSzPct val="90000"/>
        <a:buFont typeface="Century Gothic" panose="020B0502020202020204" pitchFamily="34" charset="0"/>
        <a:buChar char="–"/>
        <a:defRPr sz="1800" kern="1200">
          <a:solidFill>
            <a:schemeClr val="tx2">
              <a:lumMod val="50000"/>
            </a:schemeClr>
          </a:solidFill>
          <a:latin typeface="+mn-lt"/>
          <a:ea typeface="+mn-ea"/>
          <a:cs typeface="+mn-cs"/>
        </a:defRPr>
      </a:lvl9pPr>
    </p:bodyStyle>
    <p:otherStyle>
      <a:defPPr>
        <a:defRPr/>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37.png"/><Relationship Id="rId3" Type="http://schemas.openxmlformats.org/officeDocument/2006/relationships/image" Target="../media/image27.png"/><Relationship Id="rId7" Type="http://schemas.openxmlformats.org/officeDocument/2006/relationships/image" Target="../media/image31.png"/><Relationship Id="rId12" Type="http://schemas.openxmlformats.org/officeDocument/2006/relationships/image" Target="../media/image36.png"/><Relationship Id="rId17" Type="http://schemas.openxmlformats.org/officeDocument/2006/relationships/image" Target="../media/image41.jpeg"/><Relationship Id="rId2" Type="http://schemas.openxmlformats.org/officeDocument/2006/relationships/image" Target="../media/image26.png"/><Relationship Id="rId16" Type="http://schemas.openxmlformats.org/officeDocument/2006/relationships/image" Target="../media/image40.png"/><Relationship Id="rId1" Type="http://schemas.openxmlformats.org/officeDocument/2006/relationships/slideLayout" Target="../slideLayouts/slideLayout2.xml"/><Relationship Id="rId6" Type="http://schemas.openxmlformats.org/officeDocument/2006/relationships/image" Target="../media/image30.png"/><Relationship Id="rId11" Type="http://schemas.openxmlformats.org/officeDocument/2006/relationships/image" Target="../media/image35.png"/><Relationship Id="rId5" Type="http://schemas.openxmlformats.org/officeDocument/2006/relationships/image" Target="../media/image29.png"/><Relationship Id="rId15" Type="http://schemas.openxmlformats.org/officeDocument/2006/relationships/image" Target="../media/image39.png"/><Relationship Id="rId10" Type="http://schemas.openxmlformats.org/officeDocument/2006/relationships/image" Target="../media/image34.png"/><Relationship Id="rId4" Type="http://schemas.openxmlformats.org/officeDocument/2006/relationships/image" Target="../media/image28.png"/><Relationship Id="rId9" Type="http://schemas.openxmlformats.org/officeDocument/2006/relationships/image" Target="../media/image33.png"/><Relationship Id="rId14" Type="http://schemas.openxmlformats.org/officeDocument/2006/relationships/image" Target="../media/image38.png"/></Relationships>
</file>

<file path=ppt/slides/_rels/slide11.xml.rels><?xml version="1.0" encoding="UTF-8" standalone="yes"?>
<Relationships xmlns="http://schemas.openxmlformats.org/package/2006/relationships"><Relationship Id="rId8" Type="http://schemas.openxmlformats.org/officeDocument/2006/relationships/image" Target="../media/image48.png"/><Relationship Id="rId13" Type="http://schemas.openxmlformats.org/officeDocument/2006/relationships/image" Target="../media/image53.jpeg"/><Relationship Id="rId18" Type="http://schemas.openxmlformats.org/officeDocument/2006/relationships/image" Target="../media/image58.jpeg"/><Relationship Id="rId3" Type="http://schemas.openxmlformats.org/officeDocument/2006/relationships/image" Target="../media/image43.jpeg"/><Relationship Id="rId7" Type="http://schemas.openxmlformats.org/officeDocument/2006/relationships/image" Target="../media/image47.png"/><Relationship Id="rId12" Type="http://schemas.openxmlformats.org/officeDocument/2006/relationships/image" Target="../media/image52.png"/><Relationship Id="rId17" Type="http://schemas.openxmlformats.org/officeDocument/2006/relationships/image" Target="../media/image57.jpeg"/><Relationship Id="rId2" Type="http://schemas.openxmlformats.org/officeDocument/2006/relationships/image" Target="../media/image42.jpeg"/><Relationship Id="rId16" Type="http://schemas.openxmlformats.org/officeDocument/2006/relationships/image" Target="../media/image56.png"/><Relationship Id="rId1" Type="http://schemas.openxmlformats.org/officeDocument/2006/relationships/slideLayout" Target="../slideLayouts/slideLayout2.xml"/><Relationship Id="rId6" Type="http://schemas.openxmlformats.org/officeDocument/2006/relationships/image" Target="../media/image46.jpeg"/><Relationship Id="rId11" Type="http://schemas.openxmlformats.org/officeDocument/2006/relationships/image" Target="../media/image51.jpeg"/><Relationship Id="rId5" Type="http://schemas.openxmlformats.org/officeDocument/2006/relationships/image" Target="../media/image45.png"/><Relationship Id="rId15" Type="http://schemas.openxmlformats.org/officeDocument/2006/relationships/image" Target="../media/image55.jpeg"/><Relationship Id="rId10" Type="http://schemas.openxmlformats.org/officeDocument/2006/relationships/image" Target="../media/image50.jpeg"/><Relationship Id="rId4" Type="http://schemas.openxmlformats.org/officeDocument/2006/relationships/image" Target="../media/image44.png"/><Relationship Id="rId9" Type="http://schemas.openxmlformats.org/officeDocument/2006/relationships/image" Target="../media/image49.jpeg"/><Relationship Id="rId14" Type="http://schemas.openxmlformats.org/officeDocument/2006/relationships/image" Target="../media/image54.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dataconomy.com/chicago-city-big-data/" TargetMode="External"/><Relationship Id="rId2" Type="http://schemas.openxmlformats.org/officeDocument/2006/relationships/image" Target="../media/image59.png"/><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1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jpeg"/><Relationship Id="rId1" Type="http://schemas.openxmlformats.org/officeDocument/2006/relationships/slideLayout" Target="../slideLayouts/slideLayout2.xml"/><Relationship Id="rId5" Type="http://schemas.openxmlformats.org/officeDocument/2006/relationships/image" Target="../media/image66.jpeg"/><Relationship Id="rId4" Type="http://schemas.openxmlformats.org/officeDocument/2006/relationships/image" Target="../media/image65.jpeg"/></Relationships>
</file>

<file path=ppt/slides/_rels/slide21.xml.rels><?xml version="1.0" encoding="UTF-8" standalone="yes"?>
<Relationships xmlns="http://schemas.openxmlformats.org/package/2006/relationships"><Relationship Id="rId2" Type="http://schemas.openxmlformats.org/officeDocument/2006/relationships/image" Target="../media/image67.e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oleObject" Target="../embeddings/oleObject1.bin"/><Relationship Id="rId7" Type="http://schemas.openxmlformats.org/officeDocument/2006/relationships/image" Target="../media/image5.w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6.jpeg"/><Relationship Id="rId4" Type="http://schemas.openxmlformats.org/officeDocument/2006/relationships/image" Target="../media/image4.wm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68.emf"/></Relationships>
</file>

<file path=ppt/slides/_rels/slide3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35.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vmlDrawing" Target="../drawings/vmlDrawing3.vml"/><Relationship Id="rId4" Type="http://schemas.openxmlformats.org/officeDocument/2006/relationships/image" Target="../media/image72.em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jpeg"/><Relationship Id="rId3" Type="http://schemas.openxmlformats.org/officeDocument/2006/relationships/image" Target="../media/image8.jpeg"/><Relationship Id="rId7" Type="http://schemas.openxmlformats.org/officeDocument/2006/relationships/image" Target="../media/image12.png"/><Relationship Id="rId12" Type="http://schemas.openxmlformats.org/officeDocument/2006/relationships/image" Target="../media/image17.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s>
</file>

<file path=ppt/slides/_rels/slide40.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New Technology in Application Development</a:t>
            </a:r>
          </a:p>
        </p:txBody>
      </p:sp>
      <p:sp>
        <p:nvSpPr>
          <p:cNvPr id="3" name="Subtitle 2"/>
          <p:cNvSpPr>
            <a:spLocks noGrp="1"/>
          </p:cNvSpPr>
          <p:nvPr>
            <p:ph type="subTitle" idx="1"/>
          </p:nvPr>
        </p:nvSpPr>
        <p:spPr/>
        <p:txBody>
          <a:bodyPr/>
          <a:lstStyle/>
          <a:p>
            <a:r>
              <a:rPr lang="en-US" dirty="0"/>
              <a:t>03. Big Data</a:t>
            </a:r>
          </a:p>
        </p:txBody>
      </p:sp>
    </p:spTree>
    <p:extLst>
      <p:ext uri="{BB962C8B-B14F-4D97-AF65-F5344CB8AC3E}">
        <p14:creationId xmlns:p14="http://schemas.microsoft.com/office/powerpoint/2010/main" val="2689245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Variety (contd.)</a:t>
            </a:r>
          </a:p>
        </p:txBody>
      </p:sp>
      <p:sp>
        <p:nvSpPr>
          <p:cNvPr id="3" name="Content Placeholder 2"/>
          <p:cNvSpPr>
            <a:spLocks noGrp="1"/>
          </p:cNvSpPr>
          <p:nvPr>
            <p:ph idx="1"/>
          </p:nvPr>
        </p:nvSpPr>
        <p:spPr/>
        <p:txBody>
          <a:bodyPr/>
          <a:lstStyle/>
          <a:p>
            <a:r>
              <a:rPr lang="en-US" dirty="0"/>
              <a:t>A Single View to the Customer</a:t>
            </a:r>
          </a:p>
        </p:txBody>
      </p:sp>
      <p:sp>
        <p:nvSpPr>
          <p:cNvPr id="4" name="Slide Number Placeholder 3"/>
          <p:cNvSpPr>
            <a:spLocks noGrp="1"/>
          </p:cNvSpPr>
          <p:nvPr>
            <p:ph type="sldNum" sz="quarter" idx="12"/>
          </p:nvPr>
        </p:nvSpPr>
        <p:spPr/>
        <p:txBody>
          <a:bodyPr/>
          <a:lstStyle/>
          <a:p>
            <a:fld id="{D3B37EAC-F55D-4DB6-844E-80B9C7FB0F81}" type="slidenum">
              <a:rPr lang="en-US" smtClean="0"/>
              <a:t>10</a:t>
            </a:fld>
            <a:endParaRPr lang="en-US"/>
          </a:p>
        </p:txBody>
      </p:sp>
      <p:grpSp>
        <p:nvGrpSpPr>
          <p:cNvPr id="5" name="Group 4"/>
          <p:cNvGrpSpPr/>
          <p:nvPr/>
        </p:nvGrpSpPr>
        <p:grpSpPr>
          <a:xfrm>
            <a:off x="2413263" y="1219198"/>
            <a:ext cx="9162852" cy="5341943"/>
            <a:chOff x="436563" y="869950"/>
            <a:chExt cx="7956550" cy="5129213"/>
          </a:xfrm>
        </p:grpSpPr>
        <p:pic>
          <p:nvPicPr>
            <p:cNvPr id="6"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251200" y="1547813"/>
              <a:ext cx="2476500" cy="2476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4"/>
            <p:cNvSpPr txBox="1">
              <a:spLocks noChangeArrowheads="1"/>
            </p:cNvSpPr>
            <p:nvPr/>
          </p:nvSpPr>
          <p:spPr bwMode="auto">
            <a:xfrm>
              <a:off x="3714750" y="3213100"/>
              <a:ext cx="163353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chemeClr val="tx2"/>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hlink"/>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en-US" sz="2800" b="1">
                  <a:solidFill>
                    <a:schemeClr val="bg1"/>
                  </a:solidFill>
                </a:rPr>
                <a:t>Customer</a:t>
              </a:r>
            </a:p>
          </p:txBody>
        </p:sp>
        <p:pic>
          <p:nvPicPr>
            <p:cNvPr id="8" name="Picture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519363" y="898525"/>
              <a:ext cx="73025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6"/>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306513" y="1462088"/>
              <a:ext cx="465137"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7"/>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630363" y="1044575"/>
              <a:ext cx="788987"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Oval 10"/>
            <p:cNvSpPr/>
            <p:nvPr/>
          </p:nvSpPr>
          <p:spPr>
            <a:xfrm>
              <a:off x="2292350" y="1476375"/>
              <a:ext cx="855663" cy="862013"/>
            </a:xfrm>
            <a:prstGeom prst="ellipse">
              <a:avLst/>
            </a:prstGeom>
          </p:spPr>
          <p:style>
            <a:lnRef idx="3">
              <a:schemeClr val="lt1"/>
            </a:lnRef>
            <a:fillRef idx="1">
              <a:schemeClr val="accent4"/>
            </a:fillRef>
            <a:effectRef idx="1">
              <a:schemeClr val="accent4"/>
            </a:effectRef>
            <a:fontRef idx="minor">
              <a:schemeClr val="lt1"/>
            </a:fontRef>
          </p:style>
          <p:txBody>
            <a:bodyPr anchor="ctr"/>
            <a:lstStyle/>
            <a:p>
              <a:pPr algn="ctr">
                <a:defRPr/>
              </a:pPr>
              <a:r>
                <a:rPr lang="en-US" sz="1050" dirty="0"/>
                <a:t>Social Media</a:t>
              </a:r>
            </a:p>
          </p:txBody>
        </p:sp>
        <p:cxnSp>
          <p:nvCxnSpPr>
            <p:cNvPr id="12" name="Straight Connector 11"/>
            <p:cNvCxnSpPr/>
            <p:nvPr/>
          </p:nvCxnSpPr>
          <p:spPr>
            <a:xfrm flipH="1" flipV="1">
              <a:off x="2997200" y="2286000"/>
              <a:ext cx="939800" cy="80010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flipH="1" flipV="1">
              <a:off x="2476500" y="3490913"/>
              <a:ext cx="865188"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4" name="Oval 13"/>
            <p:cNvSpPr/>
            <p:nvPr/>
          </p:nvSpPr>
          <p:spPr>
            <a:xfrm>
              <a:off x="1628775" y="3022600"/>
              <a:ext cx="890588" cy="860425"/>
            </a:xfrm>
            <a:prstGeom prst="ellipse">
              <a:avLst/>
            </a:prstGeom>
          </p:spPr>
          <p:style>
            <a:lnRef idx="3">
              <a:schemeClr val="lt1"/>
            </a:lnRef>
            <a:fillRef idx="1">
              <a:schemeClr val="accent3"/>
            </a:fillRef>
            <a:effectRef idx="1">
              <a:schemeClr val="accent3"/>
            </a:effectRef>
            <a:fontRef idx="minor">
              <a:schemeClr val="lt1"/>
            </a:fontRef>
          </p:style>
          <p:txBody>
            <a:bodyPr anchor="ctr"/>
            <a:lstStyle/>
            <a:p>
              <a:pPr algn="ctr">
                <a:defRPr/>
              </a:pPr>
              <a:r>
                <a:rPr lang="en-US" sz="1000" dirty="0">
                  <a:solidFill>
                    <a:srgbClr val="FF0000"/>
                  </a:solidFill>
                </a:rPr>
                <a:t>Gaming</a:t>
              </a:r>
            </a:p>
          </p:txBody>
        </p:sp>
        <p:cxnSp>
          <p:nvCxnSpPr>
            <p:cNvPr id="15" name="Straight Connector 14"/>
            <p:cNvCxnSpPr>
              <a:endCxn id="8" idx="2"/>
            </p:cNvCxnSpPr>
            <p:nvPr/>
          </p:nvCxnSpPr>
          <p:spPr>
            <a:xfrm flipV="1">
              <a:off x="2794000" y="1173163"/>
              <a:ext cx="90488" cy="303212"/>
            </a:xfrm>
            <a:prstGeom prst="line">
              <a:avLst/>
            </a:prstGeom>
            <a:ln>
              <a:solidFill>
                <a:srgbClr val="A6A6A6"/>
              </a:solidFill>
            </a:ln>
          </p:spPr>
          <p:style>
            <a:lnRef idx="2">
              <a:schemeClr val="accent1"/>
            </a:lnRef>
            <a:fillRef idx="0">
              <a:schemeClr val="accent1"/>
            </a:fillRef>
            <a:effectRef idx="1">
              <a:schemeClr val="accent1"/>
            </a:effectRef>
            <a:fontRef idx="minor">
              <a:schemeClr val="tx1"/>
            </a:fontRef>
          </p:style>
        </p:cxnSp>
        <p:cxnSp>
          <p:nvCxnSpPr>
            <p:cNvPr id="16" name="Straight Connector 15"/>
            <p:cNvCxnSpPr>
              <a:stCxn id="11" idx="1"/>
            </p:cNvCxnSpPr>
            <p:nvPr/>
          </p:nvCxnSpPr>
          <p:spPr>
            <a:xfrm flipH="1" flipV="1">
              <a:off x="2146300" y="1325563"/>
              <a:ext cx="271463" cy="277812"/>
            </a:xfrm>
            <a:prstGeom prst="line">
              <a:avLst/>
            </a:prstGeom>
            <a:ln>
              <a:solidFill>
                <a:srgbClr val="A6A6A6"/>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a:endCxn id="11" idx="2"/>
            </p:cNvCxnSpPr>
            <p:nvPr/>
          </p:nvCxnSpPr>
          <p:spPr>
            <a:xfrm>
              <a:off x="1771650" y="1703388"/>
              <a:ext cx="520700" cy="203200"/>
            </a:xfrm>
            <a:prstGeom prst="line">
              <a:avLst/>
            </a:prstGeom>
            <a:ln>
              <a:solidFill>
                <a:srgbClr val="A6A6A6"/>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a:endCxn id="19" idx="6"/>
            </p:cNvCxnSpPr>
            <p:nvPr/>
          </p:nvCxnSpPr>
          <p:spPr>
            <a:xfrm flipH="1">
              <a:off x="3249613" y="4024313"/>
              <a:ext cx="573087" cy="91440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9" name="Oval 18"/>
            <p:cNvSpPr/>
            <p:nvPr/>
          </p:nvSpPr>
          <p:spPr>
            <a:xfrm>
              <a:off x="2290763" y="4508500"/>
              <a:ext cx="958850" cy="860425"/>
            </a:xfrm>
            <a:prstGeom prst="ellipse">
              <a:avLst/>
            </a:prstGeom>
          </p:spPr>
          <p:style>
            <a:lnRef idx="3">
              <a:schemeClr val="lt1"/>
            </a:lnRef>
            <a:fillRef idx="1">
              <a:schemeClr val="accent2"/>
            </a:fillRef>
            <a:effectRef idx="1">
              <a:schemeClr val="accent2"/>
            </a:effectRef>
            <a:fontRef idx="minor">
              <a:schemeClr val="lt1"/>
            </a:fontRef>
          </p:style>
          <p:txBody>
            <a:bodyPr anchor="ctr"/>
            <a:lstStyle/>
            <a:p>
              <a:pPr algn="ctr">
                <a:defRPr/>
              </a:pPr>
              <a:r>
                <a:rPr lang="en-US" sz="900" dirty="0">
                  <a:solidFill>
                    <a:srgbClr val="FF0000"/>
                  </a:solidFill>
                </a:rPr>
                <a:t>Entertain</a:t>
              </a:r>
              <a:endParaRPr lang="en-US" sz="800" dirty="0">
                <a:solidFill>
                  <a:srgbClr val="FF0000"/>
                </a:solidFill>
              </a:endParaRPr>
            </a:p>
          </p:txBody>
        </p:sp>
        <p:sp>
          <p:nvSpPr>
            <p:cNvPr id="20" name="Oval 19"/>
            <p:cNvSpPr/>
            <p:nvPr/>
          </p:nvSpPr>
          <p:spPr>
            <a:xfrm>
              <a:off x="5934075" y="1423988"/>
              <a:ext cx="855663" cy="860425"/>
            </a:xfrm>
            <a:prstGeom prst="ellipse">
              <a:avLst/>
            </a:prstGeom>
          </p:spPr>
          <p:style>
            <a:lnRef idx="3">
              <a:schemeClr val="lt1"/>
            </a:lnRef>
            <a:fillRef idx="1">
              <a:schemeClr val="accent5"/>
            </a:fillRef>
            <a:effectRef idx="1">
              <a:schemeClr val="accent5"/>
            </a:effectRef>
            <a:fontRef idx="minor">
              <a:schemeClr val="lt1"/>
            </a:fontRef>
          </p:style>
          <p:txBody>
            <a:bodyPr anchor="ctr"/>
            <a:lstStyle/>
            <a:p>
              <a:pPr algn="ctr">
                <a:defRPr/>
              </a:pPr>
              <a:r>
                <a:rPr lang="en-US" sz="900" dirty="0">
                  <a:solidFill>
                    <a:srgbClr val="FF0000"/>
                  </a:solidFill>
                </a:rPr>
                <a:t>Banking</a:t>
              </a:r>
            </a:p>
            <a:p>
              <a:pPr algn="ctr">
                <a:defRPr/>
              </a:pPr>
              <a:r>
                <a:rPr lang="en-US" sz="900" dirty="0">
                  <a:solidFill>
                    <a:srgbClr val="FF0000"/>
                  </a:solidFill>
                </a:rPr>
                <a:t>Finance</a:t>
              </a:r>
            </a:p>
          </p:txBody>
        </p:sp>
        <p:cxnSp>
          <p:nvCxnSpPr>
            <p:cNvPr id="21" name="Straight Connector 20"/>
            <p:cNvCxnSpPr/>
            <p:nvPr/>
          </p:nvCxnSpPr>
          <p:spPr>
            <a:xfrm flipH="1">
              <a:off x="5153025" y="2182813"/>
              <a:ext cx="906463" cy="928687"/>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22" name="Oval 21"/>
            <p:cNvSpPr/>
            <p:nvPr/>
          </p:nvSpPr>
          <p:spPr>
            <a:xfrm>
              <a:off x="6515100" y="3022600"/>
              <a:ext cx="854075" cy="860425"/>
            </a:xfrm>
            <a:prstGeom prst="ellipse">
              <a:avLst/>
            </a:prstGeom>
          </p:spPr>
          <p:style>
            <a:lnRef idx="3">
              <a:schemeClr val="lt1"/>
            </a:lnRef>
            <a:fillRef idx="1">
              <a:schemeClr val="accent6"/>
            </a:fillRef>
            <a:effectRef idx="1">
              <a:schemeClr val="accent6"/>
            </a:effectRef>
            <a:fontRef idx="minor">
              <a:schemeClr val="lt1"/>
            </a:fontRef>
          </p:style>
          <p:txBody>
            <a:bodyPr anchor="ctr"/>
            <a:lstStyle/>
            <a:p>
              <a:pPr algn="ctr">
                <a:defRPr/>
              </a:pPr>
              <a:endParaRPr lang="en-US" sz="1050" dirty="0"/>
            </a:p>
            <a:p>
              <a:pPr algn="ctr">
                <a:defRPr/>
              </a:pPr>
              <a:r>
                <a:rPr lang="en-US" sz="1050" dirty="0"/>
                <a:t>Our</a:t>
              </a:r>
            </a:p>
            <a:p>
              <a:pPr algn="ctr">
                <a:defRPr/>
              </a:pPr>
              <a:r>
                <a:rPr lang="en-US" sz="1050" dirty="0"/>
                <a:t>Known</a:t>
              </a:r>
            </a:p>
            <a:p>
              <a:pPr algn="ctr">
                <a:defRPr/>
              </a:pPr>
              <a:r>
                <a:rPr lang="en-US" sz="1050" dirty="0"/>
                <a:t>History</a:t>
              </a:r>
            </a:p>
            <a:p>
              <a:pPr algn="ctr">
                <a:defRPr/>
              </a:pPr>
              <a:endParaRPr lang="en-US" sz="1050" dirty="0"/>
            </a:p>
          </p:txBody>
        </p:sp>
        <p:sp>
          <p:nvSpPr>
            <p:cNvPr id="23" name="Oval 22"/>
            <p:cNvSpPr/>
            <p:nvPr/>
          </p:nvSpPr>
          <p:spPr>
            <a:xfrm>
              <a:off x="5641975" y="4508500"/>
              <a:ext cx="1008063" cy="936625"/>
            </a:xfrm>
            <a:prstGeom prst="ellipse">
              <a:avLst/>
            </a:prstGeom>
          </p:spPr>
          <p:style>
            <a:lnRef idx="3">
              <a:schemeClr val="lt1"/>
            </a:lnRef>
            <a:fillRef idx="1">
              <a:schemeClr val="accent1"/>
            </a:fillRef>
            <a:effectRef idx="1">
              <a:schemeClr val="accent1"/>
            </a:effectRef>
            <a:fontRef idx="minor">
              <a:schemeClr val="lt1"/>
            </a:fontRef>
          </p:style>
          <p:txBody>
            <a:bodyPr anchor="ctr"/>
            <a:lstStyle/>
            <a:p>
              <a:pPr algn="ctr">
                <a:defRPr/>
              </a:pPr>
              <a:r>
                <a:rPr lang="en-US" sz="900" dirty="0">
                  <a:solidFill>
                    <a:srgbClr val="FF0000"/>
                  </a:solidFill>
                </a:rPr>
                <a:t>Purchase</a:t>
              </a:r>
            </a:p>
          </p:txBody>
        </p:sp>
        <p:cxnSp>
          <p:nvCxnSpPr>
            <p:cNvPr id="24" name="Straight Connector 23"/>
            <p:cNvCxnSpPr>
              <a:endCxn id="23" idx="2"/>
            </p:cNvCxnSpPr>
            <p:nvPr/>
          </p:nvCxnSpPr>
          <p:spPr>
            <a:xfrm>
              <a:off x="5153025" y="4024313"/>
              <a:ext cx="488950" cy="95250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flipH="1" flipV="1">
              <a:off x="5641975" y="3502025"/>
              <a:ext cx="865188"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pic>
          <p:nvPicPr>
            <p:cNvPr id="26" name="Picture 23"/>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685800" y="2779713"/>
              <a:ext cx="827088" cy="268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Picture 24"/>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436563" y="3263900"/>
              <a:ext cx="86836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8" name="Straight Connector 27"/>
            <p:cNvCxnSpPr/>
            <p:nvPr/>
          </p:nvCxnSpPr>
          <p:spPr>
            <a:xfrm>
              <a:off x="1109663" y="3059113"/>
              <a:ext cx="520700" cy="204787"/>
            </a:xfrm>
            <a:prstGeom prst="line">
              <a:avLst/>
            </a:prstGeom>
            <a:ln>
              <a:solidFill>
                <a:srgbClr val="A6A6A6"/>
              </a:solidFill>
            </a:ln>
          </p:spPr>
          <p:style>
            <a:lnRef idx="2">
              <a:schemeClr val="accent1"/>
            </a:lnRef>
            <a:fillRef idx="0">
              <a:schemeClr val="accent1"/>
            </a:fillRef>
            <a:effectRef idx="1">
              <a:schemeClr val="accent1"/>
            </a:effectRef>
            <a:fontRef idx="minor">
              <a:schemeClr val="tx1"/>
            </a:fontRef>
          </p:style>
        </p:cxnSp>
        <p:cxnSp>
          <p:nvCxnSpPr>
            <p:cNvPr id="29" name="Straight Connector 28"/>
            <p:cNvCxnSpPr>
              <a:stCxn id="27" idx="3"/>
              <a:endCxn id="14" idx="2"/>
            </p:cNvCxnSpPr>
            <p:nvPr/>
          </p:nvCxnSpPr>
          <p:spPr>
            <a:xfrm flipV="1">
              <a:off x="1304925" y="3452813"/>
              <a:ext cx="323850" cy="73025"/>
            </a:xfrm>
            <a:prstGeom prst="line">
              <a:avLst/>
            </a:prstGeom>
            <a:ln>
              <a:solidFill>
                <a:srgbClr val="A6A6A6"/>
              </a:solidFill>
            </a:ln>
          </p:spPr>
          <p:style>
            <a:lnRef idx="2">
              <a:schemeClr val="accent1"/>
            </a:lnRef>
            <a:fillRef idx="0">
              <a:schemeClr val="accent1"/>
            </a:fillRef>
            <a:effectRef idx="1">
              <a:schemeClr val="accent1"/>
            </a:effectRef>
            <a:fontRef idx="minor">
              <a:schemeClr val="tx1"/>
            </a:fontRef>
          </p:style>
        </p:cxnSp>
        <p:pic>
          <p:nvPicPr>
            <p:cNvPr id="30" name="Picture 27"/>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1122363" y="4811713"/>
              <a:ext cx="6524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 name="Picture 28"/>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1165225" y="5259388"/>
              <a:ext cx="833438" cy="37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 name="Picture 29"/>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2176463" y="5580063"/>
              <a:ext cx="541337"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3" name="Straight Connector 32"/>
            <p:cNvCxnSpPr/>
            <p:nvPr/>
          </p:nvCxnSpPr>
          <p:spPr>
            <a:xfrm flipV="1">
              <a:off x="1760538" y="4922838"/>
              <a:ext cx="493712" cy="49212"/>
            </a:xfrm>
            <a:prstGeom prst="line">
              <a:avLst/>
            </a:prstGeom>
            <a:ln>
              <a:solidFill>
                <a:srgbClr val="A6A6A6"/>
              </a:solidFill>
            </a:ln>
          </p:spPr>
          <p:style>
            <a:lnRef idx="2">
              <a:schemeClr val="accent1"/>
            </a:lnRef>
            <a:fillRef idx="0">
              <a:schemeClr val="accent1"/>
            </a:fillRef>
            <a:effectRef idx="1">
              <a:schemeClr val="accent1"/>
            </a:effectRef>
            <a:fontRef idx="minor">
              <a:schemeClr val="tx1"/>
            </a:fontRef>
          </p:style>
        </p:cxnSp>
        <p:cxnSp>
          <p:nvCxnSpPr>
            <p:cNvPr id="34" name="Straight Connector 33"/>
            <p:cNvCxnSpPr>
              <a:stCxn id="31" idx="3"/>
            </p:cNvCxnSpPr>
            <p:nvPr/>
          </p:nvCxnSpPr>
          <p:spPr>
            <a:xfrm flipV="1">
              <a:off x="1998663" y="5207000"/>
              <a:ext cx="371475" cy="238125"/>
            </a:xfrm>
            <a:prstGeom prst="line">
              <a:avLst/>
            </a:prstGeom>
            <a:ln>
              <a:solidFill>
                <a:srgbClr val="A6A6A6"/>
              </a:solidFill>
            </a:ln>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flipV="1">
              <a:off x="2465388" y="5381625"/>
              <a:ext cx="215900" cy="182563"/>
            </a:xfrm>
            <a:prstGeom prst="line">
              <a:avLst/>
            </a:prstGeom>
            <a:ln>
              <a:solidFill>
                <a:srgbClr val="A6A6A6"/>
              </a:solidFill>
            </a:ln>
          </p:spPr>
          <p:style>
            <a:lnRef idx="2">
              <a:schemeClr val="accent1"/>
            </a:lnRef>
            <a:fillRef idx="0">
              <a:schemeClr val="accent1"/>
            </a:fillRef>
            <a:effectRef idx="1">
              <a:schemeClr val="accent1"/>
            </a:effectRef>
            <a:fontRef idx="minor">
              <a:schemeClr val="tx1"/>
            </a:fontRef>
          </p:style>
        </p:cxnSp>
        <p:pic>
          <p:nvPicPr>
            <p:cNvPr id="36" name="Picture 33"/>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7962900" y="3048000"/>
              <a:ext cx="292100"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36"/>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6445250" y="869950"/>
              <a:ext cx="484188" cy="303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8" name="Straight Connector 37"/>
            <p:cNvCxnSpPr>
              <a:endCxn id="37" idx="2"/>
            </p:cNvCxnSpPr>
            <p:nvPr/>
          </p:nvCxnSpPr>
          <p:spPr>
            <a:xfrm flipV="1">
              <a:off x="6529388" y="1173163"/>
              <a:ext cx="158750" cy="288925"/>
            </a:xfrm>
            <a:prstGeom prst="line">
              <a:avLst/>
            </a:prstGeom>
            <a:ln>
              <a:solidFill>
                <a:srgbClr val="A6A6A6"/>
              </a:solidFill>
            </a:ln>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p:nvCxnSpPr>
          <p:spPr>
            <a:xfrm flipV="1">
              <a:off x="6761163" y="1401763"/>
              <a:ext cx="427037" cy="288925"/>
            </a:xfrm>
            <a:prstGeom prst="line">
              <a:avLst/>
            </a:prstGeom>
            <a:ln>
              <a:solidFill>
                <a:srgbClr val="A6A6A6"/>
              </a:solidFill>
            </a:ln>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p:nvCxnSpPr>
          <p:spPr>
            <a:xfrm flipV="1">
              <a:off x="6815138" y="1700213"/>
              <a:ext cx="549275" cy="153987"/>
            </a:xfrm>
            <a:prstGeom prst="line">
              <a:avLst/>
            </a:prstGeom>
            <a:ln>
              <a:solidFill>
                <a:srgbClr val="A6A6A6"/>
              </a:solidFill>
            </a:ln>
          </p:spPr>
          <p:style>
            <a:lnRef idx="2">
              <a:schemeClr val="accent1"/>
            </a:lnRef>
            <a:fillRef idx="0">
              <a:schemeClr val="accent1"/>
            </a:fillRef>
            <a:effectRef idx="1">
              <a:schemeClr val="accent1"/>
            </a:effectRef>
            <a:fontRef idx="minor">
              <a:schemeClr val="tx1"/>
            </a:fontRef>
          </p:style>
        </p:cxnSp>
        <p:pic>
          <p:nvPicPr>
            <p:cNvPr id="41" name="Picture 40"/>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6789738" y="5481638"/>
              <a:ext cx="825500" cy="29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2" name="Straight Connector 41"/>
            <p:cNvCxnSpPr/>
            <p:nvPr/>
          </p:nvCxnSpPr>
          <p:spPr>
            <a:xfrm flipV="1">
              <a:off x="7394575" y="3225800"/>
              <a:ext cx="549275" cy="153988"/>
            </a:xfrm>
            <a:prstGeom prst="line">
              <a:avLst/>
            </a:prstGeom>
            <a:ln>
              <a:solidFill>
                <a:srgbClr val="A6A6A6"/>
              </a:solidFill>
            </a:ln>
          </p:spPr>
          <p:style>
            <a:lnRef idx="2">
              <a:schemeClr val="accent1"/>
            </a:lnRef>
            <a:fillRef idx="0">
              <a:schemeClr val="accent1"/>
            </a:fillRef>
            <a:effectRef idx="1">
              <a:schemeClr val="accent1"/>
            </a:effectRef>
            <a:fontRef idx="minor">
              <a:schemeClr val="tx1"/>
            </a:fontRef>
          </p:style>
        </p:cxnSp>
        <p:pic>
          <p:nvPicPr>
            <p:cNvPr id="43" name="Picture 44"/>
            <p:cNvPicPr>
              <a:picLocks noChangeAspect="1"/>
            </p:cNvPicPr>
            <p:nvPr/>
          </p:nvPicPr>
          <p:blipFill>
            <a:blip r:embed="rId14">
              <a:extLst>
                <a:ext uri="{28A0092B-C50C-407E-A947-70E740481C1C}">
                  <a14:useLocalDpi xmlns:a14="http://schemas.microsoft.com/office/drawing/2010/main" val="0"/>
                </a:ext>
              </a:extLst>
            </a:blip>
            <a:srcRect/>
            <a:stretch>
              <a:fillRect/>
            </a:stretch>
          </p:blipFill>
          <p:spPr bwMode="auto">
            <a:xfrm>
              <a:off x="7867650" y="3571875"/>
              <a:ext cx="525463" cy="249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4" name="Straight Connector 43"/>
            <p:cNvCxnSpPr>
              <a:endCxn id="43" idx="1"/>
            </p:cNvCxnSpPr>
            <p:nvPr/>
          </p:nvCxnSpPr>
          <p:spPr>
            <a:xfrm>
              <a:off x="7413625" y="3571875"/>
              <a:ext cx="454025" cy="125413"/>
            </a:xfrm>
            <a:prstGeom prst="line">
              <a:avLst/>
            </a:prstGeom>
            <a:ln>
              <a:solidFill>
                <a:srgbClr val="A6A6A6"/>
              </a:solidFill>
            </a:ln>
          </p:spPr>
          <p:style>
            <a:lnRef idx="2">
              <a:schemeClr val="accent1"/>
            </a:lnRef>
            <a:fillRef idx="0">
              <a:schemeClr val="accent1"/>
            </a:fillRef>
            <a:effectRef idx="1">
              <a:schemeClr val="accent1"/>
            </a:effectRef>
            <a:fontRef idx="minor">
              <a:schemeClr val="tx1"/>
            </a:fontRef>
          </p:style>
        </p:cxnSp>
        <p:cxnSp>
          <p:nvCxnSpPr>
            <p:cNvPr id="45" name="Straight Connector 44"/>
            <p:cNvCxnSpPr/>
            <p:nvPr/>
          </p:nvCxnSpPr>
          <p:spPr>
            <a:xfrm>
              <a:off x="6654800" y="4900613"/>
              <a:ext cx="549275" cy="128587"/>
            </a:xfrm>
            <a:prstGeom prst="line">
              <a:avLst/>
            </a:prstGeom>
            <a:ln>
              <a:solidFill>
                <a:srgbClr val="A6A6A6"/>
              </a:solidFill>
            </a:ln>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p:nvCxnSpPr>
          <p:spPr>
            <a:xfrm>
              <a:off x="6565900" y="5281613"/>
              <a:ext cx="549275" cy="128587"/>
            </a:xfrm>
            <a:prstGeom prst="line">
              <a:avLst/>
            </a:prstGeom>
            <a:ln>
              <a:solidFill>
                <a:srgbClr val="A6A6A6"/>
              </a:solidFill>
            </a:ln>
          </p:spPr>
          <p:style>
            <a:lnRef idx="2">
              <a:schemeClr val="accent1"/>
            </a:lnRef>
            <a:fillRef idx="0">
              <a:schemeClr val="accent1"/>
            </a:fillRef>
            <a:effectRef idx="1">
              <a:schemeClr val="accent1"/>
            </a:effectRef>
            <a:fontRef idx="minor">
              <a:schemeClr val="tx1"/>
            </a:fontRef>
          </p:style>
        </p:cxnSp>
        <p:pic>
          <p:nvPicPr>
            <p:cNvPr id="47" name="Picture 48"/>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394575" y="1577975"/>
              <a:ext cx="828675" cy="6048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8" name="Picture 50" descr="http://icons.iconarchive.com/icons/designbolts/credit-card-payment/256/Master-Card-Blue-icon.png"/>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235825" y="898525"/>
              <a:ext cx="668338" cy="668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 name="Picture 52" descr="http://nerdsmagazine.com/wp-content/uploads/2015/06/ebay-inventory-management-post.jpg"/>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7283450" y="4843463"/>
              <a:ext cx="627063"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2635781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Variety (contd.)</a:t>
            </a:r>
          </a:p>
        </p:txBody>
      </p:sp>
      <p:sp>
        <p:nvSpPr>
          <p:cNvPr id="3" name="Content Placeholder 2"/>
          <p:cNvSpPr>
            <a:spLocks noGrp="1"/>
          </p:cNvSpPr>
          <p:nvPr>
            <p:ph idx="1"/>
          </p:nvPr>
        </p:nvSpPr>
        <p:spPr/>
        <p:txBody>
          <a:bodyPr/>
          <a:lstStyle/>
          <a:p>
            <a:r>
              <a:rPr lang="en-US" dirty="0"/>
              <a:t>A Global View of Linked Big Data</a:t>
            </a:r>
          </a:p>
        </p:txBody>
      </p:sp>
      <p:sp>
        <p:nvSpPr>
          <p:cNvPr id="4" name="Slide Number Placeholder 3"/>
          <p:cNvSpPr>
            <a:spLocks noGrp="1"/>
          </p:cNvSpPr>
          <p:nvPr>
            <p:ph type="sldNum" sz="quarter" idx="12"/>
          </p:nvPr>
        </p:nvSpPr>
        <p:spPr/>
        <p:txBody>
          <a:bodyPr/>
          <a:lstStyle/>
          <a:p>
            <a:fld id="{D3B37EAC-F55D-4DB6-844E-80B9C7FB0F81}" type="slidenum">
              <a:rPr lang="en-US" smtClean="0"/>
              <a:t>11</a:t>
            </a:fld>
            <a:endParaRPr lang="en-US"/>
          </a:p>
        </p:txBody>
      </p:sp>
      <p:grpSp>
        <p:nvGrpSpPr>
          <p:cNvPr id="5" name="Group 4"/>
          <p:cNvGrpSpPr/>
          <p:nvPr/>
        </p:nvGrpSpPr>
        <p:grpSpPr>
          <a:xfrm>
            <a:off x="2125519" y="2092327"/>
            <a:ext cx="8253392" cy="4553570"/>
            <a:chOff x="647700" y="1112838"/>
            <a:chExt cx="7848600" cy="4232275"/>
          </a:xfrm>
        </p:grpSpPr>
        <p:grpSp>
          <p:nvGrpSpPr>
            <p:cNvPr id="6" name="Group 5"/>
            <p:cNvGrpSpPr/>
            <p:nvPr/>
          </p:nvGrpSpPr>
          <p:grpSpPr>
            <a:xfrm>
              <a:off x="647700" y="1112838"/>
              <a:ext cx="7848600" cy="4232275"/>
              <a:chOff x="647700" y="1112838"/>
              <a:chExt cx="7848600" cy="4232275"/>
            </a:xfrm>
          </p:grpSpPr>
          <p:grpSp>
            <p:nvGrpSpPr>
              <p:cNvPr id="9" name="Group 3"/>
              <p:cNvGrpSpPr>
                <a:grpSpLocks/>
              </p:cNvGrpSpPr>
              <p:nvPr/>
            </p:nvGrpSpPr>
            <p:grpSpPr bwMode="auto">
              <a:xfrm>
                <a:off x="4206875" y="1339850"/>
                <a:ext cx="4289425" cy="4005263"/>
                <a:chOff x="18918657" y="1452250"/>
                <a:chExt cx="5358456" cy="5059905"/>
              </a:xfrm>
            </p:grpSpPr>
            <p:grpSp>
              <p:nvGrpSpPr>
                <p:cNvPr id="37" name="Group 34"/>
                <p:cNvGrpSpPr>
                  <a:grpSpLocks/>
                </p:cNvGrpSpPr>
                <p:nvPr/>
              </p:nvGrpSpPr>
              <p:grpSpPr bwMode="auto">
                <a:xfrm>
                  <a:off x="18918657" y="1452250"/>
                  <a:ext cx="5358456" cy="4746374"/>
                  <a:chOff x="2128210" y="1271715"/>
                  <a:chExt cx="5358456" cy="4746374"/>
                </a:xfrm>
              </p:grpSpPr>
              <p:grpSp>
                <p:nvGrpSpPr>
                  <p:cNvPr id="39" name="Group 36"/>
                  <p:cNvGrpSpPr>
                    <a:grpSpLocks/>
                  </p:cNvGrpSpPr>
                  <p:nvPr/>
                </p:nvGrpSpPr>
                <p:grpSpPr bwMode="auto">
                  <a:xfrm>
                    <a:off x="2237075" y="2065127"/>
                    <a:ext cx="955073" cy="1002459"/>
                    <a:chOff x="1235935" y="3032109"/>
                    <a:chExt cx="955073" cy="1002459"/>
                  </a:xfrm>
                </p:grpSpPr>
                <p:pic>
                  <p:nvPicPr>
                    <p:cNvPr id="70" name="Picture 67"/>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235935" y="3032109"/>
                      <a:ext cx="876347" cy="585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 name="TextBox 128"/>
                    <p:cNvSpPr txBox="1">
                      <a:spLocks noChangeArrowheads="1"/>
                    </p:cNvSpPr>
                    <p:nvPr/>
                  </p:nvSpPr>
                  <p:spPr bwMode="auto">
                    <a:xfrm>
                      <a:off x="1235935" y="3617358"/>
                      <a:ext cx="955073" cy="417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chemeClr val="tx2"/>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hlink"/>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08585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428750" indent="-228600">
                        <a:spcBef>
                          <a:spcPct val="35000"/>
                        </a:spcBef>
                        <a:buClr>
                          <a:schemeClr val="hlink"/>
                        </a:buClr>
                        <a:buChar char="–"/>
                        <a:defRPr kumimoji="1">
                          <a:solidFill>
                            <a:schemeClr val="tx1"/>
                          </a:solidFill>
                          <a:latin typeface="Helvetica" panose="020B0604020202020204" pitchFamily="34" charset="0"/>
                          <a:ea typeface="MS PGothic" panose="020B0600070205080204" pitchFamily="34" charset="-128"/>
                        </a:defRPr>
                      </a:lvl4pPr>
                      <a:lvl5pPr marL="177165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22885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68605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14325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60045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lgn="ctr">
                        <a:spcBef>
                          <a:spcPct val="0"/>
                        </a:spcBef>
                        <a:buClrTx/>
                        <a:buSzTx/>
                        <a:buFontTx/>
                        <a:buNone/>
                      </a:pPr>
                      <a:r>
                        <a:rPr kumimoji="0" lang="en-US" altLang="en-US" sz="1400">
                          <a:latin typeface="Times New Roman" panose="02020603050405020304" pitchFamily="18" charset="0"/>
                          <a:ea typeface="SimSun" panose="02010600030101010101" pitchFamily="2" charset="-122"/>
                        </a:rPr>
                        <a:t>patient</a:t>
                      </a:r>
                    </a:p>
                  </p:txBody>
                </p:sp>
              </p:grpSp>
              <p:grpSp>
                <p:nvGrpSpPr>
                  <p:cNvPr id="40" name="Group 37"/>
                  <p:cNvGrpSpPr>
                    <a:grpSpLocks/>
                  </p:cNvGrpSpPr>
                  <p:nvPr/>
                </p:nvGrpSpPr>
                <p:grpSpPr bwMode="auto">
                  <a:xfrm>
                    <a:off x="4244560" y="1271715"/>
                    <a:ext cx="1020837" cy="1296930"/>
                    <a:chOff x="7144418" y="3798749"/>
                    <a:chExt cx="1020837" cy="1296930"/>
                  </a:xfrm>
                </p:grpSpPr>
                <p:sp>
                  <p:nvSpPr>
                    <p:cNvPr id="68" name="TextBox 124"/>
                    <p:cNvSpPr txBox="1">
                      <a:spLocks noChangeArrowheads="1"/>
                    </p:cNvSpPr>
                    <p:nvPr/>
                  </p:nvSpPr>
                  <p:spPr bwMode="auto">
                    <a:xfrm>
                      <a:off x="7144418" y="4678469"/>
                      <a:ext cx="1020837" cy="417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chemeClr val="tx2"/>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hlink"/>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08585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428750" indent="-228600">
                        <a:spcBef>
                          <a:spcPct val="35000"/>
                        </a:spcBef>
                        <a:buClr>
                          <a:schemeClr val="hlink"/>
                        </a:buClr>
                        <a:buChar char="–"/>
                        <a:defRPr kumimoji="1">
                          <a:solidFill>
                            <a:schemeClr val="tx1"/>
                          </a:solidFill>
                          <a:latin typeface="Helvetica" panose="020B0604020202020204" pitchFamily="34" charset="0"/>
                          <a:ea typeface="MS PGothic" panose="020B0600070205080204" pitchFamily="34" charset="-128"/>
                        </a:defRPr>
                      </a:lvl4pPr>
                      <a:lvl5pPr marL="177165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22885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68605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14325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60045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lgn="ctr">
                        <a:spcBef>
                          <a:spcPct val="0"/>
                        </a:spcBef>
                        <a:buClrTx/>
                        <a:buSzTx/>
                        <a:buFontTx/>
                        <a:buNone/>
                      </a:pPr>
                      <a:r>
                        <a:rPr kumimoji="0" lang="en-US" altLang="en-US" sz="1400">
                          <a:latin typeface="Times New Roman" panose="02020603050405020304" pitchFamily="18" charset="0"/>
                          <a:ea typeface="SimSun" panose="02010600030101010101" pitchFamily="2" charset="-122"/>
                        </a:rPr>
                        <a:t>doctors</a:t>
                      </a:r>
                    </a:p>
                  </p:txBody>
                </p:sp>
                <p:pic>
                  <p:nvPicPr>
                    <p:cNvPr id="69" name="Picture 6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245301" y="3798749"/>
                      <a:ext cx="739516" cy="922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 name="Group 38"/>
                  <p:cNvGrpSpPr>
                    <a:grpSpLocks/>
                  </p:cNvGrpSpPr>
                  <p:nvPr/>
                </p:nvGrpSpPr>
                <p:grpSpPr bwMode="auto">
                  <a:xfrm>
                    <a:off x="6272128" y="3909781"/>
                    <a:ext cx="1191638" cy="940052"/>
                    <a:chOff x="2814234" y="3986690"/>
                    <a:chExt cx="1191638" cy="940052"/>
                  </a:xfrm>
                </p:grpSpPr>
                <p:pic>
                  <p:nvPicPr>
                    <p:cNvPr id="66" name="Picture 6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rot="5400000">
                      <a:off x="3086833" y="3714091"/>
                      <a:ext cx="646440" cy="1191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 name="TextBox 123"/>
                    <p:cNvSpPr txBox="1">
                      <a:spLocks noChangeArrowheads="1"/>
                    </p:cNvSpPr>
                    <p:nvPr/>
                  </p:nvSpPr>
                  <p:spPr bwMode="auto">
                    <a:xfrm>
                      <a:off x="3081641" y="4509532"/>
                      <a:ext cx="770508" cy="417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chemeClr val="tx2"/>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hlink"/>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08585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428750" indent="-228600">
                        <a:spcBef>
                          <a:spcPct val="35000"/>
                        </a:spcBef>
                        <a:buClr>
                          <a:schemeClr val="hlink"/>
                        </a:buClr>
                        <a:buChar char="–"/>
                        <a:defRPr kumimoji="1">
                          <a:solidFill>
                            <a:schemeClr val="tx1"/>
                          </a:solidFill>
                          <a:latin typeface="Helvetica" panose="020B0604020202020204" pitchFamily="34" charset="0"/>
                          <a:ea typeface="MS PGothic" panose="020B0600070205080204" pitchFamily="34" charset="-128"/>
                        </a:defRPr>
                      </a:lvl4pPr>
                      <a:lvl5pPr marL="177165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22885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68605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14325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60045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lgn="ctr">
                        <a:spcBef>
                          <a:spcPct val="0"/>
                        </a:spcBef>
                        <a:buClrTx/>
                        <a:buSzTx/>
                        <a:buFontTx/>
                        <a:buNone/>
                      </a:pPr>
                      <a:r>
                        <a:rPr kumimoji="0" lang="en-US" altLang="en-US" sz="1400">
                          <a:latin typeface="Times New Roman" panose="02020603050405020304" pitchFamily="18" charset="0"/>
                          <a:ea typeface="SimSun" panose="02010600030101010101" pitchFamily="2" charset="-122"/>
                        </a:rPr>
                        <a:t>gene</a:t>
                      </a:r>
                    </a:p>
                  </p:txBody>
                </p:sp>
              </p:grpSp>
              <p:grpSp>
                <p:nvGrpSpPr>
                  <p:cNvPr id="42" name="Group 39"/>
                  <p:cNvGrpSpPr>
                    <a:grpSpLocks/>
                  </p:cNvGrpSpPr>
                  <p:nvPr/>
                </p:nvGrpSpPr>
                <p:grpSpPr bwMode="auto">
                  <a:xfrm>
                    <a:off x="4261607" y="4682414"/>
                    <a:ext cx="1063453" cy="1335675"/>
                    <a:chOff x="3800089" y="1864761"/>
                    <a:chExt cx="1074769" cy="1365743"/>
                  </a:xfrm>
                </p:grpSpPr>
                <p:pic>
                  <p:nvPicPr>
                    <p:cNvPr id="64" name="Picture 61"/>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800089" y="1864761"/>
                      <a:ext cx="1055051" cy="1056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 name="TextBox 121"/>
                    <p:cNvSpPr txBox="1">
                      <a:spLocks noChangeArrowheads="1"/>
                    </p:cNvSpPr>
                    <p:nvPr/>
                  </p:nvSpPr>
                  <p:spPr bwMode="auto">
                    <a:xfrm>
                      <a:off x="3896758" y="2803902"/>
                      <a:ext cx="978100" cy="4266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chemeClr val="tx2"/>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hlink"/>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08585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428750" indent="-228600">
                        <a:spcBef>
                          <a:spcPct val="35000"/>
                        </a:spcBef>
                        <a:buClr>
                          <a:schemeClr val="hlink"/>
                        </a:buClr>
                        <a:buChar char="–"/>
                        <a:defRPr kumimoji="1">
                          <a:solidFill>
                            <a:schemeClr val="tx1"/>
                          </a:solidFill>
                          <a:latin typeface="Helvetica" panose="020B0604020202020204" pitchFamily="34" charset="0"/>
                          <a:ea typeface="MS PGothic" panose="020B0600070205080204" pitchFamily="34" charset="-128"/>
                        </a:defRPr>
                      </a:lvl4pPr>
                      <a:lvl5pPr marL="177165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22885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68605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14325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60045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lgn="ctr">
                        <a:spcBef>
                          <a:spcPct val="0"/>
                        </a:spcBef>
                        <a:buClrTx/>
                        <a:buSzTx/>
                        <a:buFontTx/>
                        <a:buNone/>
                      </a:pPr>
                      <a:r>
                        <a:rPr kumimoji="0" lang="en-US" altLang="en-US" sz="1400">
                          <a:latin typeface="Times New Roman" panose="02020603050405020304" pitchFamily="18" charset="0"/>
                          <a:ea typeface="SimSun" panose="02010600030101010101" pitchFamily="2" charset="-122"/>
                        </a:rPr>
                        <a:t>protein</a:t>
                      </a:r>
                    </a:p>
                  </p:txBody>
                </p:sp>
              </p:grpSp>
              <p:cxnSp>
                <p:nvCxnSpPr>
                  <p:cNvPr id="43" name="Straight Arrow Connector 42"/>
                  <p:cNvCxnSpPr>
                    <a:cxnSpLocks noChangeShapeType="1"/>
                  </p:cNvCxnSpPr>
                  <p:nvPr/>
                </p:nvCxnSpPr>
                <p:spPr bwMode="auto">
                  <a:xfrm flipH="1">
                    <a:off x="3080119" y="1678834"/>
                    <a:ext cx="1231533" cy="623713"/>
                  </a:xfrm>
                  <a:prstGeom prst="straightConnector1">
                    <a:avLst/>
                  </a:prstGeom>
                  <a:ln w="28575">
                    <a:headEnd/>
                    <a:tailEnd type="triangle" w="med" len="med"/>
                  </a:ln>
                </p:spPr>
                <p:style>
                  <a:lnRef idx="1">
                    <a:schemeClr val="accent1"/>
                  </a:lnRef>
                  <a:fillRef idx="0">
                    <a:schemeClr val="accent1"/>
                  </a:fillRef>
                  <a:effectRef idx="0">
                    <a:schemeClr val="accent1"/>
                  </a:effectRef>
                  <a:fontRef idx="minor">
                    <a:schemeClr val="tx1"/>
                  </a:fontRef>
                </p:style>
              </p:cxnSp>
              <p:pic>
                <p:nvPicPr>
                  <p:cNvPr id="44" name="Picture 41"/>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6182994" y="2322415"/>
                    <a:ext cx="1303672" cy="9777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5" name="Straight Arrow Connector 44"/>
                  <p:cNvCxnSpPr>
                    <a:cxnSpLocks noChangeShapeType="1"/>
                  </p:cNvCxnSpPr>
                  <p:nvPr/>
                </p:nvCxnSpPr>
                <p:spPr bwMode="auto">
                  <a:xfrm flipV="1">
                    <a:off x="3212991" y="2583319"/>
                    <a:ext cx="3101638" cy="30083"/>
                  </a:xfrm>
                  <a:prstGeom prst="straightConnector1">
                    <a:avLst/>
                  </a:prstGeom>
                  <a:ln w="28575">
                    <a:headEnd/>
                    <a:tailEnd type="triangle" w="med" len="med"/>
                  </a:ln>
                </p:spPr>
                <p:style>
                  <a:lnRef idx="1">
                    <a:schemeClr val="accent1"/>
                  </a:lnRef>
                  <a:fillRef idx="0">
                    <a:schemeClr val="accent1"/>
                  </a:fillRef>
                  <a:effectRef idx="0">
                    <a:schemeClr val="accent1"/>
                  </a:effectRef>
                  <a:fontRef idx="minor">
                    <a:schemeClr val="tx1"/>
                  </a:fontRef>
                </p:style>
              </p:cxnSp>
              <p:sp>
                <p:nvSpPr>
                  <p:cNvPr id="46" name="TextBox 98"/>
                  <p:cNvSpPr txBox="1">
                    <a:spLocks noChangeArrowheads="1"/>
                  </p:cNvSpPr>
                  <p:nvPr/>
                </p:nvSpPr>
                <p:spPr bwMode="auto">
                  <a:xfrm>
                    <a:off x="6575818" y="2045278"/>
                    <a:ext cx="717472" cy="417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chemeClr val="tx2"/>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hlink"/>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08585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428750" indent="-228600">
                      <a:spcBef>
                        <a:spcPct val="35000"/>
                      </a:spcBef>
                      <a:buClr>
                        <a:schemeClr val="hlink"/>
                      </a:buClr>
                      <a:buChar char="–"/>
                      <a:defRPr kumimoji="1">
                        <a:solidFill>
                          <a:schemeClr val="tx1"/>
                        </a:solidFill>
                        <a:latin typeface="Helvetica" panose="020B0604020202020204" pitchFamily="34" charset="0"/>
                        <a:ea typeface="MS PGothic" panose="020B0600070205080204" pitchFamily="34" charset="-128"/>
                      </a:defRPr>
                    </a:lvl4pPr>
                    <a:lvl5pPr marL="177165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22885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68605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14325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60045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lgn="ctr">
                      <a:spcBef>
                        <a:spcPct val="0"/>
                      </a:spcBef>
                      <a:buClrTx/>
                      <a:buSzTx/>
                      <a:buFontTx/>
                      <a:buNone/>
                    </a:pPr>
                    <a:r>
                      <a:rPr kumimoji="0" lang="en-US" altLang="en-US" sz="1400">
                        <a:latin typeface="Times New Roman" panose="02020603050405020304" pitchFamily="18" charset="0"/>
                        <a:ea typeface="SimSun" panose="02010600030101010101" pitchFamily="2" charset="-122"/>
                      </a:rPr>
                      <a:t>drug</a:t>
                    </a:r>
                  </a:p>
                </p:txBody>
              </p:sp>
              <p:sp>
                <p:nvSpPr>
                  <p:cNvPr id="47" name="TextBox 119"/>
                  <p:cNvSpPr txBox="1">
                    <a:spLocks noChangeArrowheads="1"/>
                  </p:cNvSpPr>
                  <p:nvPr/>
                </p:nvSpPr>
                <p:spPr bwMode="auto">
                  <a:xfrm>
                    <a:off x="4279890" y="3627893"/>
                    <a:ext cx="951576" cy="3887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chemeClr val="tx2"/>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hlink"/>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08585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428750" indent="-228600">
                      <a:spcBef>
                        <a:spcPct val="35000"/>
                      </a:spcBef>
                      <a:buClr>
                        <a:schemeClr val="hlink"/>
                      </a:buClr>
                      <a:buChar char="–"/>
                      <a:defRPr kumimoji="1">
                        <a:solidFill>
                          <a:schemeClr val="tx1"/>
                        </a:solidFill>
                        <a:latin typeface="Helvetica" panose="020B0604020202020204" pitchFamily="34" charset="0"/>
                        <a:ea typeface="MS PGothic" panose="020B0600070205080204" pitchFamily="34" charset="-128"/>
                      </a:defRPr>
                    </a:lvl4pPr>
                    <a:lvl5pPr marL="177165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22885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68605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14325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60045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lgn="ctr">
                      <a:spcBef>
                        <a:spcPct val="0"/>
                      </a:spcBef>
                      <a:buClrTx/>
                      <a:buSzTx/>
                      <a:buFontTx/>
                      <a:buNone/>
                    </a:pPr>
                    <a:r>
                      <a:rPr kumimoji="0" lang="en-US" altLang="en-US" sz="1400">
                        <a:latin typeface="Times New Roman" panose="02020603050405020304" pitchFamily="18" charset="0"/>
                        <a:ea typeface="SimSun" panose="02010600030101010101" pitchFamily="2" charset="-122"/>
                      </a:rPr>
                      <a:t>“Ebola”</a:t>
                    </a:r>
                  </a:p>
                </p:txBody>
              </p:sp>
              <p:cxnSp>
                <p:nvCxnSpPr>
                  <p:cNvPr id="48" name="Straight Arrow Connector 47"/>
                  <p:cNvCxnSpPr>
                    <a:cxnSpLocks noChangeShapeType="1"/>
                  </p:cNvCxnSpPr>
                  <p:nvPr/>
                </p:nvCxnSpPr>
                <p:spPr bwMode="auto">
                  <a:xfrm>
                    <a:off x="3127715" y="2815958"/>
                    <a:ext cx="1285078" cy="557532"/>
                  </a:xfrm>
                  <a:prstGeom prst="straightConnector1">
                    <a:avLst/>
                  </a:prstGeom>
                  <a:ln w="28575">
                    <a:headEnd/>
                    <a:tailEnd type="triangle" w="med" len="med"/>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a:cxnSpLocks noChangeShapeType="1"/>
                  </p:cNvCxnSpPr>
                  <p:nvPr/>
                </p:nvCxnSpPr>
                <p:spPr bwMode="auto">
                  <a:xfrm flipH="1">
                    <a:off x="5116809" y="2809942"/>
                    <a:ext cx="1231532" cy="625719"/>
                  </a:xfrm>
                  <a:prstGeom prst="straightConnector1">
                    <a:avLst/>
                  </a:prstGeom>
                  <a:ln w="28575">
                    <a:headEnd/>
                    <a:tailEnd type="triangle" w="med" len="med"/>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a:cxnSpLocks noChangeShapeType="1"/>
                  </p:cNvCxnSpPr>
                  <p:nvPr/>
                </p:nvCxnSpPr>
                <p:spPr bwMode="auto">
                  <a:xfrm flipH="1" flipV="1">
                    <a:off x="5073180" y="3662284"/>
                    <a:ext cx="1156173" cy="503384"/>
                  </a:xfrm>
                  <a:prstGeom prst="straightConnector1">
                    <a:avLst/>
                  </a:prstGeom>
                  <a:ln w="28575">
                    <a:headEnd/>
                    <a:tailEnd type="triangle" w="med" len="med"/>
                  </a:ln>
                </p:spPr>
                <p:style>
                  <a:lnRef idx="1">
                    <a:schemeClr val="accent1"/>
                  </a:lnRef>
                  <a:fillRef idx="0">
                    <a:schemeClr val="accent1"/>
                  </a:fillRef>
                  <a:effectRef idx="0">
                    <a:schemeClr val="accent1"/>
                  </a:effectRef>
                  <a:fontRef idx="minor">
                    <a:schemeClr val="tx1"/>
                  </a:fontRef>
                </p:style>
              </p:cxnSp>
              <p:sp>
                <p:nvSpPr>
                  <p:cNvPr id="51" name="TextBox 103"/>
                  <p:cNvSpPr txBox="1">
                    <a:spLocks noChangeArrowheads="1"/>
                  </p:cNvSpPr>
                  <p:nvPr/>
                </p:nvSpPr>
                <p:spPr bwMode="auto">
                  <a:xfrm rot="1478267">
                    <a:off x="5346606" y="3603489"/>
                    <a:ext cx="959316" cy="3546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chemeClr val="tx2"/>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hlink"/>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08585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428750" indent="-228600">
                      <a:spcBef>
                        <a:spcPct val="35000"/>
                      </a:spcBef>
                      <a:buClr>
                        <a:schemeClr val="hlink"/>
                      </a:buClr>
                      <a:buChar char="–"/>
                      <a:defRPr kumimoji="1">
                        <a:solidFill>
                          <a:schemeClr val="tx1"/>
                        </a:solidFill>
                        <a:latin typeface="Helvetica" panose="020B0604020202020204" pitchFamily="34" charset="0"/>
                        <a:ea typeface="MS PGothic" panose="020B0600070205080204" pitchFamily="34" charset="-128"/>
                      </a:defRPr>
                    </a:lvl4pPr>
                    <a:lvl5pPr marL="177165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22885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68605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14325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60045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lgn="ctr">
                      <a:spcBef>
                        <a:spcPct val="0"/>
                      </a:spcBef>
                      <a:buClrTx/>
                      <a:buSzTx/>
                      <a:buFontTx/>
                      <a:buNone/>
                    </a:pPr>
                    <a:r>
                      <a:rPr kumimoji="0" lang="en-US" altLang="en-US" sz="1100" i="1">
                        <a:latin typeface="Times New Roman" panose="02020603050405020304" pitchFamily="18" charset="0"/>
                        <a:ea typeface="SimSun" panose="02010600030101010101" pitchFamily="2" charset="-122"/>
                      </a:rPr>
                      <a:t>mutation</a:t>
                    </a:r>
                  </a:p>
                </p:txBody>
              </p:sp>
              <p:sp>
                <p:nvSpPr>
                  <p:cNvPr id="52" name="TextBox 104"/>
                  <p:cNvSpPr txBox="1">
                    <a:spLocks noChangeArrowheads="1"/>
                  </p:cNvSpPr>
                  <p:nvPr/>
                </p:nvSpPr>
                <p:spPr bwMode="auto">
                  <a:xfrm rot="-1689964">
                    <a:off x="3085734" y="1626702"/>
                    <a:ext cx="1035689" cy="3546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chemeClr val="tx2"/>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hlink"/>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08585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428750" indent="-228600">
                      <a:spcBef>
                        <a:spcPct val="35000"/>
                      </a:spcBef>
                      <a:buClr>
                        <a:schemeClr val="hlink"/>
                      </a:buClr>
                      <a:buChar char="–"/>
                      <a:defRPr kumimoji="1">
                        <a:solidFill>
                          <a:schemeClr val="tx1"/>
                        </a:solidFill>
                        <a:latin typeface="Helvetica" panose="020B0604020202020204" pitchFamily="34" charset="0"/>
                        <a:ea typeface="MS PGothic" panose="020B0600070205080204" pitchFamily="34" charset="-128"/>
                      </a:defRPr>
                    </a:lvl4pPr>
                    <a:lvl5pPr marL="177165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22885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68605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14325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60045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lgn="ctr">
                      <a:spcBef>
                        <a:spcPct val="0"/>
                      </a:spcBef>
                      <a:buClrTx/>
                      <a:buSzTx/>
                      <a:buFontTx/>
                      <a:buNone/>
                    </a:pPr>
                    <a:r>
                      <a:rPr kumimoji="0" lang="en-US" altLang="en-US" sz="1100" i="1">
                        <a:latin typeface="Times New Roman" panose="02020603050405020304" pitchFamily="18" charset="0"/>
                        <a:ea typeface="SimSun" panose="02010600030101010101" pitchFamily="2" charset="-122"/>
                      </a:rPr>
                      <a:t>diagnosis</a:t>
                    </a:r>
                  </a:p>
                </p:txBody>
              </p:sp>
              <p:sp>
                <p:nvSpPr>
                  <p:cNvPr id="53" name="TextBox 105"/>
                  <p:cNvSpPr txBox="1">
                    <a:spLocks noChangeArrowheads="1"/>
                  </p:cNvSpPr>
                  <p:nvPr/>
                </p:nvSpPr>
                <p:spPr bwMode="auto">
                  <a:xfrm rot="1727678">
                    <a:off x="5204459" y="1620565"/>
                    <a:ext cx="1209647" cy="3546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chemeClr val="tx2"/>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hlink"/>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08585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428750" indent="-228600">
                      <a:spcBef>
                        <a:spcPct val="35000"/>
                      </a:spcBef>
                      <a:buClr>
                        <a:schemeClr val="hlink"/>
                      </a:buClr>
                      <a:buChar char="–"/>
                      <a:defRPr kumimoji="1">
                        <a:solidFill>
                          <a:schemeClr val="tx1"/>
                        </a:solidFill>
                        <a:latin typeface="Helvetica" panose="020B0604020202020204" pitchFamily="34" charset="0"/>
                        <a:ea typeface="MS PGothic" panose="020B0600070205080204" pitchFamily="34" charset="-128"/>
                      </a:defRPr>
                    </a:lvl4pPr>
                    <a:lvl5pPr marL="177165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22885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68605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14325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60045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lgn="ctr">
                      <a:spcBef>
                        <a:spcPct val="0"/>
                      </a:spcBef>
                      <a:buClrTx/>
                      <a:buSzTx/>
                      <a:buFontTx/>
                      <a:buNone/>
                    </a:pPr>
                    <a:r>
                      <a:rPr kumimoji="0" lang="en-US" altLang="en-US" sz="1100" i="1">
                        <a:latin typeface="Times New Roman" panose="02020603050405020304" pitchFamily="18" charset="0"/>
                        <a:ea typeface="SimSun" panose="02010600030101010101" pitchFamily="2" charset="-122"/>
                      </a:rPr>
                      <a:t>prescription</a:t>
                    </a:r>
                  </a:p>
                </p:txBody>
              </p:sp>
              <p:cxnSp>
                <p:nvCxnSpPr>
                  <p:cNvPr id="54" name="Straight Arrow Connector 53"/>
                  <p:cNvCxnSpPr>
                    <a:cxnSpLocks noChangeShapeType="1"/>
                  </p:cNvCxnSpPr>
                  <p:nvPr/>
                </p:nvCxnSpPr>
                <p:spPr bwMode="auto">
                  <a:xfrm>
                    <a:off x="6861976" y="3197005"/>
                    <a:ext cx="5949" cy="663825"/>
                  </a:xfrm>
                  <a:prstGeom prst="straightConnector1">
                    <a:avLst/>
                  </a:prstGeom>
                  <a:ln w="28575">
                    <a:headEnd/>
                    <a:tailEnd type="triangle" w="med" len="med"/>
                  </a:ln>
                </p:spPr>
                <p:style>
                  <a:lnRef idx="1">
                    <a:schemeClr val="accent1"/>
                  </a:lnRef>
                  <a:fillRef idx="0">
                    <a:schemeClr val="accent1"/>
                  </a:fillRef>
                  <a:effectRef idx="0">
                    <a:schemeClr val="accent1"/>
                  </a:effectRef>
                  <a:fontRef idx="minor">
                    <a:schemeClr val="tx1"/>
                  </a:fontRef>
                </p:style>
              </p:cxnSp>
              <p:sp>
                <p:nvSpPr>
                  <p:cNvPr id="55" name="TextBox 107"/>
                  <p:cNvSpPr txBox="1">
                    <a:spLocks noChangeArrowheads="1"/>
                  </p:cNvSpPr>
                  <p:nvPr/>
                </p:nvSpPr>
                <p:spPr bwMode="auto">
                  <a:xfrm rot="-1599349">
                    <a:off x="5290075" y="2802375"/>
                    <a:ext cx="719594" cy="3546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chemeClr val="tx2"/>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hlink"/>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08585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428750" indent="-228600">
                      <a:spcBef>
                        <a:spcPct val="35000"/>
                      </a:spcBef>
                      <a:buClr>
                        <a:schemeClr val="hlink"/>
                      </a:buClr>
                      <a:buChar char="–"/>
                      <a:defRPr kumimoji="1">
                        <a:solidFill>
                          <a:schemeClr val="tx1"/>
                        </a:solidFill>
                        <a:latin typeface="Helvetica" panose="020B0604020202020204" pitchFamily="34" charset="0"/>
                        <a:ea typeface="MS PGothic" panose="020B0600070205080204" pitchFamily="34" charset="-128"/>
                      </a:defRPr>
                    </a:lvl4pPr>
                    <a:lvl5pPr marL="177165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22885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68605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14325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60045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lgn="ctr">
                      <a:spcBef>
                        <a:spcPct val="0"/>
                      </a:spcBef>
                      <a:buClrTx/>
                      <a:buSzTx/>
                      <a:buFontTx/>
                      <a:buNone/>
                    </a:pPr>
                    <a:r>
                      <a:rPr kumimoji="0" lang="en-US" altLang="en-US" sz="1100" i="1">
                        <a:latin typeface="Times New Roman" panose="02020603050405020304" pitchFamily="18" charset="0"/>
                        <a:ea typeface="SimSun" panose="02010600030101010101" pitchFamily="2" charset="-122"/>
                      </a:rPr>
                      <a:t>target</a:t>
                    </a:r>
                  </a:p>
                </p:txBody>
              </p:sp>
              <p:cxnSp>
                <p:nvCxnSpPr>
                  <p:cNvPr id="56" name="Straight Arrow Connector 55"/>
                  <p:cNvCxnSpPr>
                    <a:cxnSpLocks noChangeShapeType="1"/>
                  </p:cNvCxnSpPr>
                  <p:nvPr/>
                </p:nvCxnSpPr>
                <p:spPr bwMode="auto">
                  <a:xfrm>
                    <a:off x="4761826" y="4051353"/>
                    <a:ext cx="5950" cy="663825"/>
                  </a:xfrm>
                  <a:prstGeom prst="straightConnector1">
                    <a:avLst/>
                  </a:prstGeom>
                  <a:ln w="28575">
                    <a:headEnd/>
                    <a:tailEnd type="triangle" w="med" len="med"/>
                  </a:ln>
                </p:spPr>
                <p:style>
                  <a:lnRef idx="1">
                    <a:schemeClr val="accent1"/>
                  </a:lnRef>
                  <a:fillRef idx="0">
                    <a:schemeClr val="accent1"/>
                  </a:fillRef>
                  <a:effectRef idx="0">
                    <a:schemeClr val="accent1"/>
                  </a:effectRef>
                  <a:fontRef idx="minor">
                    <a:schemeClr val="tx1"/>
                  </a:fontRef>
                </p:style>
              </p:cxnSp>
              <p:pic>
                <p:nvPicPr>
                  <p:cNvPr id="57" name="Picture 54"/>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2128210" y="3804933"/>
                    <a:ext cx="1094075" cy="7309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8" name="Straight Arrow Connector 57"/>
                  <p:cNvCxnSpPr>
                    <a:cxnSpLocks noChangeShapeType="1"/>
                  </p:cNvCxnSpPr>
                  <p:nvPr/>
                </p:nvCxnSpPr>
                <p:spPr bwMode="auto">
                  <a:xfrm flipH="1">
                    <a:off x="3296283" y="3720444"/>
                    <a:ext cx="985622" cy="455250"/>
                  </a:xfrm>
                  <a:prstGeom prst="straightConnector1">
                    <a:avLst/>
                  </a:prstGeom>
                  <a:ln w="28575">
                    <a:headEnd/>
                    <a:tailEnd type="triangle" w="med" len="med"/>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a:cxnSpLocks noChangeShapeType="1"/>
                  </p:cNvCxnSpPr>
                  <p:nvPr/>
                </p:nvCxnSpPr>
                <p:spPr bwMode="auto">
                  <a:xfrm>
                    <a:off x="2725137" y="3106758"/>
                    <a:ext cx="5949" cy="663823"/>
                  </a:xfrm>
                  <a:prstGeom prst="straightConnector1">
                    <a:avLst/>
                  </a:prstGeom>
                  <a:ln w="28575">
                    <a:headEnd/>
                    <a:tailEnd type="triangle" w="med" len="med"/>
                  </a:ln>
                </p:spPr>
                <p:style>
                  <a:lnRef idx="1">
                    <a:schemeClr val="accent1"/>
                  </a:lnRef>
                  <a:fillRef idx="0">
                    <a:schemeClr val="accent1"/>
                  </a:fillRef>
                  <a:effectRef idx="0">
                    <a:schemeClr val="accent1"/>
                  </a:effectRef>
                  <a:fontRef idx="minor">
                    <a:schemeClr val="tx1"/>
                  </a:fontRef>
                </p:style>
              </p:cxnSp>
              <p:sp>
                <p:nvSpPr>
                  <p:cNvPr id="60" name="TextBox 112"/>
                  <p:cNvSpPr txBox="1">
                    <a:spLocks noChangeArrowheads="1"/>
                  </p:cNvSpPr>
                  <p:nvPr/>
                </p:nvSpPr>
                <p:spPr bwMode="auto">
                  <a:xfrm>
                    <a:off x="2320206" y="4485092"/>
                    <a:ext cx="863851" cy="417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chemeClr val="tx2"/>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hlink"/>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08585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428750" indent="-228600">
                      <a:spcBef>
                        <a:spcPct val="35000"/>
                      </a:spcBef>
                      <a:buClr>
                        <a:schemeClr val="hlink"/>
                      </a:buClr>
                      <a:buChar char="–"/>
                      <a:defRPr kumimoji="1">
                        <a:solidFill>
                          <a:schemeClr val="tx1"/>
                        </a:solidFill>
                        <a:latin typeface="Helvetica" panose="020B0604020202020204" pitchFamily="34" charset="0"/>
                        <a:ea typeface="MS PGothic" panose="020B0600070205080204" pitchFamily="34" charset="-128"/>
                      </a:defRPr>
                    </a:lvl4pPr>
                    <a:lvl5pPr marL="177165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22885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68605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14325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60045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lgn="ctr">
                      <a:spcBef>
                        <a:spcPct val="0"/>
                      </a:spcBef>
                      <a:buClrTx/>
                      <a:buSzTx/>
                      <a:buFontTx/>
                      <a:buNone/>
                    </a:pPr>
                    <a:r>
                      <a:rPr kumimoji="0" lang="en-US" altLang="en-US" sz="1400">
                        <a:latin typeface="Times New Roman" panose="02020603050405020304" pitchFamily="18" charset="0"/>
                        <a:ea typeface="SimSun" panose="02010600030101010101" pitchFamily="2" charset="-122"/>
                      </a:rPr>
                      <a:t>tissue</a:t>
                    </a:r>
                  </a:p>
                </p:txBody>
              </p:sp>
              <p:cxnSp>
                <p:nvCxnSpPr>
                  <p:cNvPr id="61" name="Straight Arrow Connector 60"/>
                  <p:cNvCxnSpPr>
                    <a:cxnSpLocks noChangeShapeType="1"/>
                  </p:cNvCxnSpPr>
                  <p:nvPr/>
                </p:nvCxnSpPr>
                <p:spPr bwMode="auto">
                  <a:xfrm flipH="1">
                    <a:off x="5215966" y="4586825"/>
                    <a:ext cx="1231532" cy="625719"/>
                  </a:xfrm>
                  <a:prstGeom prst="straightConnector1">
                    <a:avLst/>
                  </a:prstGeom>
                  <a:ln w="28575">
                    <a:headEnd/>
                    <a:tailEnd type="triangle" w="med" len="med"/>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a:cxnSpLocks noChangeShapeType="1"/>
                  </p:cNvCxnSpPr>
                  <p:nvPr/>
                </p:nvCxnSpPr>
                <p:spPr bwMode="auto">
                  <a:xfrm>
                    <a:off x="5091028" y="1668806"/>
                    <a:ext cx="1231533" cy="623715"/>
                  </a:xfrm>
                  <a:prstGeom prst="straightConnector1">
                    <a:avLst/>
                  </a:prstGeom>
                  <a:ln w="28575">
                    <a:headEnd/>
                    <a:tailEnd type="triangle" w="med" len="med"/>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a:cxnSpLocks noChangeShapeType="1"/>
                  </p:cNvCxnSpPr>
                  <p:nvPr/>
                </p:nvCxnSpPr>
                <p:spPr bwMode="auto">
                  <a:xfrm>
                    <a:off x="3080119" y="4586825"/>
                    <a:ext cx="1231533" cy="623713"/>
                  </a:xfrm>
                  <a:prstGeom prst="straightConnector1">
                    <a:avLst/>
                  </a:prstGeom>
                  <a:ln w="28575">
                    <a:headEnd/>
                    <a:tailEnd type="triangle" w="med" len="med"/>
                  </a:ln>
                </p:spPr>
                <p:style>
                  <a:lnRef idx="1">
                    <a:schemeClr val="accent1"/>
                  </a:lnRef>
                  <a:fillRef idx="0">
                    <a:schemeClr val="accent1"/>
                  </a:fillRef>
                  <a:effectRef idx="0">
                    <a:schemeClr val="accent1"/>
                  </a:effectRef>
                  <a:fontRef idx="minor">
                    <a:schemeClr val="tx1"/>
                  </a:fontRef>
                </p:style>
              </p:cxnSp>
            </p:grpSp>
            <p:sp>
              <p:nvSpPr>
                <p:cNvPr id="38" name="TextBox 129"/>
                <p:cNvSpPr txBox="1">
                  <a:spLocks noChangeArrowheads="1"/>
                </p:cNvSpPr>
                <p:nvPr/>
              </p:nvSpPr>
              <p:spPr bwMode="auto">
                <a:xfrm>
                  <a:off x="18965009" y="6011505"/>
                  <a:ext cx="5081277" cy="500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chemeClr val="tx2"/>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hlink"/>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08585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428750" indent="-228600">
                    <a:spcBef>
                      <a:spcPct val="35000"/>
                    </a:spcBef>
                    <a:buClr>
                      <a:schemeClr val="hlink"/>
                    </a:buClr>
                    <a:buChar char="–"/>
                    <a:defRPr kumimoji="1">
                      <a:solidFill>
                        <a:schemeClr val="tx1"/>
                      </a:solidFill>
                      <a:latin typeface="Helvetica" panose="020B0604020202020204" pitchFamily="34" charset="0"/>
                      <a:ea typeface="MS PGothic" panose="020B0600070205080204" pitchFamily="34" charset="-128"/>
                    </a:defRPr>
                  </a:lvl4pPr>
                  <a:lvl5pPr marL="177165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22885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68605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14325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60045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lgn="ctr">
                    <a:spcBef>
                      <a:spcPct val="0"/>
                    </a:spcBef>
                    <a:buClrTx/>
                    <a:buSzTx/>
                    <a:buFontTx/>
                    <a:buNone/>
                  </a:pPr>
                  <a:r>
                    <a:rPr kumimoji="0" lang="en-US" altLang="en-US" sz="1800">
                      <a:latin typeface="Times New Roman" panose="02020603050405020304" pitchFamily="18" charset="0"/>
                      <a:ea typeface="SimSun" panose="02010600030101010101" pitchFamily="2" charset="-122"/>
                    </a:rPr>
                    <a:t>Heterogeneous information network</a:t>
                  </a:r>
                </a:p>
              </p:txBody>
            </p:sp>
          </p:grpSp>
          <p:grpSp>
            <p:nvGrpSpPr>
              <p:cNvPr id="10" name="Group 4"/>
              <p:cNvGrpSpPr>
                <a:grpSpLocks/>
              </p:cNvGrpSpPr>
              <p:nvPr/>
            </p:nvGrpSpPr>
            <p:grpSpPr bwMode="auto">
              <a:xfrm>
                <a:off x="647700" y="1112838"/>
                <a:ext cx="3695700" cy="4203700"/>
                <a:chOff x="9964040" y="1914823"/>
                <a:chExt cx="4387639" cy="5038431"/>
              </a:xfrm>
            </p:grpSpPr>
            <p:grpSp>
              <p:nvGrpSpPr>
                <p:cNvPr id="11" name="Group 8"/>
                <p:cNvGrpSpPr>
                  <a:grpSpLocks/>
                </p:cNvGrpSpPr>
                <p:nvPr/>
              </p:nvGrpSpPr>
              <p:grpSpPr bwMode="auto">
                <a:xfrm>
                  <a:off x="9964040" y="1914823"/>
                  <a:ext cx="4387639" cy="4438817"/>
                  <a:chOff x="18160470" y="1875718"/>
                  <a:chExt cx="4387639" cy="4438817"/>
                </a:xfrm>
              </p:grpSpPr>
              <p:grpSp>
                <p:nvGrpSpPr>
                  <p:cNvPr id="13" name="Group 10"/>
                  <p:cNvGrpSpPr>
                    <a:grpSpLocks/>
                  </p:cNvGrpSpPr>
                  <p:nvPr/>
                </p:nvGrpSpPr>
                <p:grpSpPr bwMode="auto">
                  <a:xfrm>
                    <a:off x="18160470" y="1875718"/>
                    <a:ext cx="4387639" cy="4438817"/>
                    <a:chOff x="13497821" y="1858542"/>
                    <a:chExt cx="4387660" cy="4440294"/>
                  </a:xfrm>
                </p:grpSpPr>
                <p:grpSp>
                  <p:nvGrpSpPr>
                    <p:cNvPr id="16" name="Group 13"/>
                    <p:cNvGrpSpPr>
                      <a:grpSpLocks/>
                    </p:cNvGrpSpPr>
                    <p:nvPr/>
                  </p:nvGrpSpPr>
                  <p:grpSpPr bwMode="auto">
                    <a:xfrm>
                      <a:off x="13497821" y="1858542"/>
                      <a:ext cx="3165755" cy="3981199"/>
                      <a:chOff x="20274320" y="-2872884"/>
                      <a:chExt cx="3407537" cy="4285261"/>
                    </a:xfrm>
                  </p:grpSpPr>
                  <p:grpSp>
                    <p:nvGrpSpPr>
                      <p:cNvPr id="24" name="Group 21"/>
                      <p:cNvGrpSpPr>
                        <a:grpSpLocks/>
                      </p:cNvGrpSpPr>
                      <p:nvPr/>
                    </p:nvGrpSpPr>
                    <p:grpSpPr bwMode="auto">
                      <a:xfrm>
                        <a:off x="20335966" y="-2872884"/>
                        <a:ext cx="3345891" cy="3070155"/>
                        <a:chOff x="19146453" y="-6229715"/>
                        <a:chExt cx="7473931" cy="6858000"/>
                      </a:xfrm>
                    </p:grpSpPr>
                    <p:pic>
                      <p:nvPicPr>
                        <p:cNvPr id="35" name="Picture 32"/>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19146453" y="-6229715"/>
                          <a:ext cx="7473931"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 name="Picture 33"/>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21716411" y="-3520126"/>
                          <a:ext cx="2460831" cy="18183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5" name="Group 22"/>
                      <p:cNvGrpSpPr>
                        <a:grpSpLocks/>
                      </p:cNvGrpSpPr>
                      <p:nvPr/>
                    </p:nvGrpSpPr>
                    <p:grpSpPr bwMode="auto">
                      <a:xfrm>
                        <a:off x="20274320" y="-66121"/>
                        <a:ext cx="2478720" cy="1478498"/>
                        <a:chOff x="23783259" y="4302146"/>
                        <a:chExt cx="2478720" cy="1478498"/>
                      </a:xfrm>
                    </p:grpSpPr>
                    <p:pic>
                      <p:nvPicPr>
                        <p:cNvPr id="26" name="Picture 23"/>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25858036" y="5340411"/>
                          <a:ext cx="403943" cy="440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7" name="Group 24"/>
                        <p:cNvGrpSpPr>
                          <a:grpSpLocks/>
                        </p:cNvGrpSpPr>
                        <p:nvPr/>
                      </p:nvGrpSpPr>
                      <p:grpSpPr bwMode="auto">
                        <a:xfrm>
                          <a:off x="23783259" y="4302146"/>
                          <a:ext cx="2075337" cy="1448783"/>
                          <a:chOff x="23783259" y="4302146"/>
                          <a:chExt cx="2075337" cy="1448783"/>
                        </a:xfrm>
                      </p:grpSpPr>
                      <p:pic>
                        <p:nvPicPr>
                          <p:cNvPr id="28" name="Picture 25"/>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24737669" y="5010261"/>
                            <a:ext cx="527314" cy="3975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 name="Picture 26"/>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23783259" y="5396893"/>
                            <a:ext cx="324850" cy="3540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0" name="Straight Arrow Connector 29"/>
                          <p:cNvCxnSpPr/>
                          <p:nvPr/>
                        </p:nvCxnSpPr>
                        <p:spPr bwMode="auto">
                          <a:xfrm>
                            <a:off x="25002495" y="4461947"/>
                            <a:ext cx="0" cy="540865"/>
                          </a:xfrm>
                          <a:prstGeom prst="straightConnector1">
                            <a:avLst/>
                          </a:prstGeom>
                          <a:ln>
                            <a:headEnd type="none" w="med" len="med"/>
                            <a:tailEnd type="triangle"/>
                          </a:ln>
                          <a:extLst/>
                        </p:spPr>
                        <p:style>
                          <a:lnRef idx="3">
                            <a:schemeClr val="accent6"/>
                          </a:lnRef>
                          <a:fillRef idx="0">
                            <a:schemeClr val="accent6"/>
                          </a:fillRef>
                          <a:effectRef idx="2">
                            <a:schemeClr val="accent6"/>
                          </a:effectRef>
                          <a:fontRef idx="minor">
                            <a:schemeClr val="tx1"/>
                          </a:fontRef>
                        </p:style>
                      </p:cxnSp>
                      <p:cxnSp>
                        <p:nvCxnSpPr>
                          <p:cNvPr id="31" name="Straight Arrow Connector 30"/>
                          <p:cNvCxnSpPr/>
                          <p:nvPr/>
                        </p:nvCxnSpPr>
                        <p:spPr bwMode="auto">
                          <a:xfrm flipV="1">
                            <a:off x="24107847" y="5203588"/>
                            <a:ext cx="628890" cy="366722"/>
                          </a:xfrm>
                          <a:prstGeom prst="straightConnector1">
                            <a:avLst/>
                          </a:prstGeom>
                          <a:ln>
                            <a:headEnd type="none" w="med" len="med"/>
                            <a:tailEnd type="triangle"/>
                          </a:ln>
                          <a:extLst/>
                        </p:spPr>
                        <p:style>
                          <a:lnRef idx="3">
                            <a:schemeClr val="accent6"/>
                          </a:lnRef>
                          <a:fillRef idx="0">
                            <a:schemeClr val="accent6"/>
                          </a:fillRef>
                          <a:effectRef idx="2">
                            <a:schemeClr val="accent6"/>
                          </a:effectRef>
                          <a:fontRef idx="minor">
                            <a:schemeClr val="tx1"/>
                          </a:fontRef>
                        </p:style>
                      </p:cxnSp>
                      <p:cxnSp>
                        <p:nvCxnSpPr>
                          <p:cNvPr id="32" name="Straight Arrow Connector 31"/>
                          <p:cNvCxnSpPr/>
                          <p:nvPr/>
                        </p:nvCxnSpPr>
                        <p:spPr bwMode="auto">
                          <a:xfrm flipH="1" flipV="1">
                            <a:off x="25264194" y="5203588"/>
                            <a:ext cx="594403" cy="354430"/>
                          </a:xfrm>
                          <a:prstGeom prst="straightConnector1">
                            <a:avLst/>
                          </a:prstGeom>
                          <a:ln>
                            <a:headEnd type="none" w="med" len="med"/>
                            <a:tailEnd type="triangle"/>
                          </a:ln>
                          <a:extLst/>
                        </p:spPr>
                        <p:style>
                          <a:lnRef idx="3">
                            <a:schemeClr val="accent6"/>
                          </a:lnRef>
                          <a:fillRef idx="0">
                            <a:schemeClr val="accent6"/>
                          </a:fillRef>
                          <a:effectRef idx="2">
                            <a:schemeClr val="accent6"/>
                          </a:effectRef>
                          <a:fontRef idx="minor">
                            <a:schemeClr val="tx1"/>
                          </a:fontRef>
                        </p:style>
                      </p:cxnSp>
                      <p:cxnSp>
                        <p:nvCxnSpPr>
                          <p:cNvPr id="33" name="Curved Connector 32"/>
                          <p:cNvCxnSpPr/>
                          <p:nvPr/>
                        </p:nvCxnSpPr>
                        <p:spPr bwMode="auto">
                          <a:xfrm rot="10800000" flipV="1">
                            <a:off x="23945553" y="4302146"/>
                            <a:ext cx="736411" cy="1089925"/>
                          </a:xfrm>
                          <a:prstGeom prst="curvedConnector2">
                            <a:avLst/>
                          </a:prstGeom>
                          <a:ln>
                            <a:headEnd type="triangle" w="med" len="med"/>
                            <a:tailEnd type="triangle" w="med" len="med"/>
                          </a:ln>
                          <a:extLst/>
                        </p:spPr>
                        <p:style>
                          <a:lnRef idx="3">
                            <a:schemeClr val="accent6"/>
                          </a:lnRef>
                          <a:fillRef idx="0">
                            <a:schemeClr val="accent6"/>
                          </a:fillRef>
                          <a:effectRef idx="2">
                            <a:schemeClr val="accent6"/>
                          </a:effectRef>
                          <a:fontRef idx="minor">
                            <a:schemeClr val="tx1"/>
                          </a:fontRef>
                        </p:style>
                      </p:cxnSp>
                      <p:cxnSp>
                        <p:nvCxnSpPr>
                          <p:cNvPr id="34" name="Straight Arrow Connector 33"/>
                          <p:cNvCxnSpPr/>
                          <p:nvPr/>
                        </p:nvCxnSpPr>
                        <p:spPr bwMode="auto">
                          <a:xfrm flipH="1" flipV="1">
                            <a:off x="24229568" y="5680942"/>
                            <a:ext cx="1454563" cy="22537"/>
                          </a:xfrm>
                          <a:prstGeom prst="straightConnector1">
                            <a:avLst/>
                          </a:prstGeom>
                          <a:ln>
                            <a:headEnd type="none" w="med" len="med"/>
                            <a:tailEnd type="triangle"/>
                          </a:ln>
                          <a:extLst/>
                        </p:spPr>
                        <p:style>
                          <a:lnRef idx="3">
                            <a:schemeClr val="accent6"/>
                          </a:lnRef>
                          <a:fillRef idx="0">
                            <a:schemeClr val="accent6"/>
                          </a:fillRef>
                          <a:effectRef idx="2">
                            <a:schemeClr val="accent6"/>
                          </a:effectRef>
                          <a:fontRef idx="minor">
                            <a:schemeClr val="tx1"/>
                          </a:fontRef>
                        </p:style>
                      </p:cxnSp>
                    </p:grpSp>
                  </p:grpSp>
                </p:grpSp>
                <p:grpSp>
                  <p:nvGrpSpPr>
                    <p:cNvPr id="17" name="Group 14"/>
                    <p:cNvGrpSpPr>
                      <a:grpSpLocks/>
                    </p:cNvGrpSpPr>
                    <p:nvPr/>
                  </p:nvGrpSpPr>
                  <p:grpSpPr bwMode="auto">
                    <a:xfrm>
                      <a:off x="16036870" y="4091188"/>
                      <a:ext cx="1848611" cy="2207648"/>
                      <a:chOff x="15834038" y="4570561"/>
                      <a:chExt cx="1848611" cy="2207648"/>
                    </a:xfrm>
                  </p:grpSpPr>
                  <p:cxnSp>
                    <p:nvCxnSpPr>
                      <p:cNvPr id="18" name="Straight Arrow Connector 17"/>
                      <p:cNvCxnSpPr>
                        <a:cxnSpLocks noChangeShapeType="1"/>
                        <a:endCxn id="20" idx="0"/>
                      </p:cNvCxnSpPr>
                      <p:nvPr/>
                    </p:nvCxnSpPr>
                    <p:spPr bwMode="auto">
                      <a:xfrm>
                        <a:off x="15984504" y="4570560"/>
                        <a:ext cx="248785" cy="683308"/>
                      </a:xfrm>
                      <a:prstGeom prst="straightConnector1">
                        <a:avLst/>
                      </a:prstGeom>
                      <a:ln w="28575">
                        <a:solidFill>
                          <a:schemeClr val="bg1">
                            <a:lumMod val="75000"/>
                          </a:schemeClr>
                        </a:solidFill>
                        <a:headEnd/>
                        <a:tailEnd type="triangle" w="med" len="med"/>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cxnSpLocks noChangeShapeType="1"/>
                        <a:endCxn id="21" idx="1"/>
                      </p:cNvCxnSpPr>
                      <p:nvPr/>
                    </p:nvCxnSpPr>
                    <p:spPr bwMode="auto">
                      <a:xfrm>
                        <a:off x="16640392" y="5685931"/>
                        <a:ext cx="491915" cy="306442"/>
                      </a:xfrm>
                      <a:prstGeom prst="straightConnector1">
                        <a:avLst/>
                      </a:prstGeom>
                      <a:ln w="28575">
                        <a:solidFill>
                          <a:schemeClr val="bg1">
                            <a:lumMod val="7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20" name="Picture 17"/>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15923773" y="5254965"/>
                        <a:ext cx="618044" cy="6254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18"/>
                      <p:cNvPicPr>
                        <a:picLocks noChangeAspect="1"/>
                      </p:cNvPicPr>
                      <p:nvPr/>
                    </p:nvPicPr>
                    <p:blipFill>
                      <a:blip r:embed="rId14">
                        <a:extLst>
                          <a:ext uri="{28A0092B-C50C-407E-A947-70E740481C1C}">
                            <a14:useLocalDpi xmlns:a14="http://schemas.microsoft.com/office/drawing/2010/main" val="0"/>
                          </a:ext>
                        </a:extLst>
                      </a:blip>
                      <a:srcRect/>
                      <a:stretch>
                        <a:fillRect/>
                      </a:stretch>
                    </p:blipFill>
                    <p:spPr bwMode="auto">
                      <a:xfrm>
                        <a:off x="17132398" y="5720666"/>
                        <a:ext cx="550251" cy="5457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Picture 19"/>
                      <p:cNvPicPr>
                        <a:picLocks noChangeAspect="1"/>
                      </p:cNvPicPr>
                      <p:nvPr/>
                    </p:nvPicPr>
                    <p:blipFill>
                      <a:blip r:embed="rId15">
                        <a:extLst>
                          <a:ext uri="{28A0092B-C50C-407E-A947-70E740481C1C}">
                            <a14:useLocalDpi xmlns:a14="http://schemas.microsoft.com/office/drawing/2010/main" val="0"/>
                          </a:ext>
                        </a:extLst>
                      </a:blip>
                      <a:srcRect/>
                      <a:stretch>
                        <a:fillRect/>
                      </a:stretch>
                    </p:blipFill>
                    <p:spPr bwMode="auto">
                      <a:xfrm>
                        <a:off x="15834038" y="6312273"/>
                        <a:ext cx="808037" cy="4659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3" name="Straight Arrow Connector 22"/>
                      <p:cNvCxnSpPr>
                        <a:cxnSpLocks noChangeShapeType="1"/>
                        <a:stCxn id="20" idx="2"/>
                        <a:endCxn id="22" idx="0"/>
                      </p:cNvCxnSpPr>
                      <p:nvPr/>
                    </p:nvCxnSpPr>
                    <p:spPr bwMode="auto">
                      <a:xfrm>
                        <a:off x="16233289" y="5880074"/>
                        <a:ext cx="3769" cy="430160"/>
                      </a:xfrm>
                      <a:prstGeom prst="straightConnector1">
                        <a:avLst/>
                      </a:prstGeom>
                      <a:ln w="28575">
                        <a:solidFill>
                          <a:schemeClr val="bg1">
                            <a:lumMod val="7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pic>
                <p:nvPicPr>
                  <p:cNvPr id="14" name="Picture 11"/>
                  <p:cNvPicPr>
                    <a:picLocks noChangeAspect="1"/>
                  </p:cNvPicPr>
                  <p:nvPr/>
                </p:nvPicPr>
                <p:blipFill>
                  <a:blip r:embed="rId16">
                    <a:extLst>
                      <a:ext uri="{28A0092B-C50C-407E-A947-70E740481C1C}">
                        <a14:useLocalDpi xmlns:a14="http://schemas.microsoft.com/office/drawing/2010/main" val="0"/>
                      </a:ext>
                    </a:extLst>
                  </a:blip>
                  <a:srcRect/>
                  <a:stretch>
                    <a:fillRect/>
                  </a:stretch>
                </p:blipFill>
                <p:spPr bwMode="auto">
                  <a:xfrm>
                    <a:off x="21545717" y="4707315"/>
                    <a:ext cx="401354" cy="343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5" name="Curved Connector 14"/>
                  <p:cNvCxnSpPr/>
                  <p:nvPr/>
                </p:nvCxnSpPr>
                <p:spPr bwMode="auto">
                  <a:xfrm rot="10800000" flipH="1" flipV="1">
                    <a:off x="19596630" y="4469139"/>
                    <a:ext cx="686040" cy="1033183"/>
                  </a:xfrm>
                  <a:prstGeom prst="curvedConnector2">
                    <a:avLst/>
                  </a:prstGeom>
                  <a:ln>
                    <a:headEnd type="none" w="med" len="med"/>
                    <a:tailEnd type="triangle" w="med" len="med"/>
                  </a:ln>
                  <a:extLst/>
                </p:spPr>
                <p:style>
                  <a:lnRef idx="3">
                    <a:schemeClr val="accent6"/>
                  </a:lnRef>
                  <a:fillRef idx="0">
                    <a:schemeClr val="accent6"/>
                  </a:fillRef>
                  <a:effectRef idx="2">
                    <a:schemeClr val="accent6"/>
                  </a:effectRef>
                  <a:fontRef idx="minor">
                    <a:schemeClr val="tx1"/>
                  </a:fontRef>
                </p:style>
              </p:cxnSp>
            </p:grpSp>
            <p:sp>
              <p:nvSpPr>
                <p:cNvPr id="12" name="TextBox 131"/>
                <p:cNvSpPr txBox="1">
                  <a:spLocks noChangeArrowheads="1"/>
                </p:cNvSpPr>
                <p:nvPr/>
              </p:nvSpPr>
              <p:spPr bwMode="auto">
                <a:xfrm>
                  <a:off x="10280410" y="6510526"/>
                  <a:ext cx="3309924" cy="4427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chemeClr val="tx2"/>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hlink"/>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08585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428750" indent="-228600">
                    <a:spcBef>
                      <a:spcPct val="35000"/>
                    </a:spcBef>
                    <a:buClr>
                      <a:schemeClr val="hlink"/>
                    </a:buClr>
                    <a:buChar char="–"/>
                    <a:defRPr kumimoji="1">
                      <a:solidFill>
                        <a:schemeClr val="tx1"/>
                      </a:solidFill>
                      <a:latin typeface="Helvetica" panose="020B0604020202020204" pitchFamily="34" charset="0"/>
                      <a:ea typeface="MS PGothic" panose="020B0600070205080204" pitchFamily="34" charset="-128"/>
                    </a:defRPr>
                  </a:lvl4pPr>
                  <a:lvl5pPr marL="177165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22885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68605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14325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60045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lgn="ctr">
                    <a:spcBef>
                      <a:spcPct val="0"/>
                    </a:spcBef>
                    <a:buClrTx/>
                    <a:buSzTx/>
                    <a:buFontTx/>
                    <a:buNone/>
                  </a:pPr>
                  <a:r>
                    <a:rPr kumimoji="0" lang="en-US" altLang="en-US" sz="1800">
                      <a:latin typeface="Times New Roman" panose="02020603050405020304" pitchFamily="18" charset="0"/>
                      <a:ea typeface="SimSun" panose="02010600030101010101" pitchFamily="2" charset="-122"/>
                    </a:rPr>
                    <a:t>Diversified social network</a:t>
                  </a:r>
                </a:p>
              </p:txBody>
            </p:sp>
          </p:grpSp>
        </p:grpSp>
        <p:pic>
          <p:nvPicPr>
            <p:cNvPr id="7" name="Picture 5"/>
            <p:cNvPicPr>
              <a:picLocks noChangeAspect="1"/>
            </p:cNvPicPr>
            <p:nvPr/>
          </p:nvPicPr>
          <p:blipFill>
            <a:blip r:embed="rId17">
              <a:extLst>
                <a:ext uri="{28A0092B-C50C-407E-A947-70E740481C1C}">
                  <a14:useLocalDpi xmlns:a14="http://schemas.microsoft.com/office/drawing/2010/main" val="0"/>
                </a:ext>
              </a:extLst>
            </a:blip>
            <a:srcRect/>
            <a:stretch>
              <a:fillRect/>
            </a:stretch>
          </p:blipFill>
          <p:spPr bwMode="auto">
            <a:xfrm rot="318098">
              <a:off x="2617788" y="2397125"/>
              <a:ext cx="388937" cy="395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6" descr="https://encrypted-tbn1.gstatic.com/images?q=tbn:ANd9GcS85uZFGZtx8kLgHBt7nZ4ohdA53gBvqh8cqj9k_Yycn2LN2J_IjA"/>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6045200" y="2741613"/>
              <a:ext cx="528638" cy="528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11941068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Velocity (Speed)</a:t>
            </a:r>
          </a:p>
        </p:txBody>
      </p:sp>
      <p:sp>
        <p:nvSpPr>
          <p:cNvPr id="3" name="Content Placeholder 2"/>
          <p:cNvSpPr>
            <a:spLocks noGrp="1"/>
          </p:cNvSpPr>
          <p:nvPr>
            <p:ph idx="1"/>
          </p:nvPr>
        </p:nvSpPr>
        <p:spPr/>
        <p:txBody>
          <a:bodyPr/>
          <a:lstStyle/>
          <a:p>
            <a:r>
              <a:rPr lang="en-US" altLang="en-US" dirty="0"/>
              <a:t>Data is begin generated fast and need to be processed fast</a:t>
            </a:r>
          </a:p>
          <a:p>
            <a:r>
              <a:rPr lang="en-US" altLang="en-US" dirty="0"/>
              <a:t>Online Data Analytics</a:t>
            </a:r>
          </a:p>
          <a:p>
            <a:r>
              <a:rPr lang="en-US" altLang="en-US" dirty="0"/>
              <a:t>Late decisions </a:t>
            </a:r>
            <a:r>
              <a:rPr lang="en-US" altLang="en-US" dirty="0">
                <a:sym typeface="Wingdings" panose="05000000000000000000" pitchFamily="2" charset="2"/>
              </a:rPr>
              <a:t> missing opportunities</a:t>
            </a:r>
          </a:p>
          <a:p>
            <a:r>
              <a:rPr lang="en-US" altLang="en-US" dirty="0">
                <a:sym typeface="Wingdings" panose="05000000000000000000" pitchFamily="2" charset="2"/>
              </a:rPr>
              <a:t>Examples</a:t>
            </a:r>
          </a:p>
          <a:p>
            <a:pPr lvl="1"/>
            <a:r>
              <a:rPr lang="en-US" altLang="en-US" i="1" dirty="0">
                <a:solidFill>
                  <a:schemeClr val="accent6">
                    <a:lumMod val="75000"/>
                  </a:schemeClr>
                </a:solidFill>
                <a:sym typeface="Wingdings" panose="05000000000000000000" pitchFamily="2" charset="2"/>
              </a:rPr>
              <a:t>E-Promotions:</a:t>
            </a:r>
            <a:r>
              <a:rPr lang="en-US" altLang="en-US" b="1" dirty="0">
                <a:solidFill>
                  <a:srgbClr val="0000FF"/>
                </a:solidFill>
                <a:sym typeface="Wingdings" panose="05000000000000000000" pitchFamily="2" charset="2"/>
              </a:rPr>
              <a:t> </a:t>
            </a:r>
            <a:r>
              <a:rPr lang="en-US" altLang="en-US" dirty="0">
                <a:sym typeface="Wingdings" panose="05000000000000000000" pitchFamily="2" charset="2"/>
              </a:rPr>
              <a:t>Based on your current location, your purchase history, what you like  send promotions right now for store next to you</a:t>
            </a:r>
          </a:p>
          <a:p>
            <a:pPr lvl="1"/>
            <a:r>
              <a:rPr lang="en-US" altLang="en-US" i="1" dirty="0">
                <a:solidFill>
                  <a:schemeClr val="accent6">
                    <a:lumMod val="75000"/>
                  </a:schemeClr>
                </a:solidFill>
                <a:sym typeface="Wingdings" panose="05000000000000000000" pitchFamily="2" charset="2"/>
              </a:rPr>
              <a:t>Healthcare monitoring: </a:t>
            </a:r>
            <a:r>
              <a:rPr lang="en-US" altLang="en-US" dirty="0">
                <a:sym typeface="Wingdings" panose="05000000000000000000" pitchFamily="2" charset="2"/>
              </a:rPr>
              <a:t>sensors monitoring your activities and body   any abnormal measurements require immediate reaction</a:t>
            </a:r>
          </a:p>
          <a:p>
            <a:pPr lvl="1"/>
            <a:r>
              <a:rPr lang="en-US" altLang="en-US" i="1" dirty="0">
                <a:solidFill>
                  <a:schemeClr val="accent6">
                    <a:lumMod val="75000"/>
                  </a:schemeClr>
                </a:solidFill>
                <a:sym typeface="Wingdings" panose="05000000000000000000" pitchFamily="2" charset="2"/>
              </a:rPr>
              <a:t>Disaster management and response</a:t>
            </a:r>
          </a:p>
          <a:p>
            <a:endParaRPr lang="en-US" dirty="0"/>
          </a:p>
        </p:txBody>
      </p:sp>
      <p:sp>
        <p:nvSpPr>
          <p:cNvPr id="4" name="Slide Number Placeholder 3"/>
          <p:cNvSpPr>
            <a:spLocks noGrp="1"/>
          </p:cNvSpPr>
          <p:nvPr>
            <p:ph type="sldNum" sz="quarter" idx="12"/>
          </p:nvPr>
        </p:nvSpPr>
        <p:spPr/>
        <p:txBody>
          <a:bodyPr/>
          <a:lstStyle/>
          <a:p>
            <a:fld id="{D3B37EAC-F55D-4DB6-844E-80B9C7FB0F81}" type="slidenum">
              <a:rPr lang="en-US" smtClean="0"/>
              <a:t>12</a:t>
            </a:fld>
            <a:endParaRPr lang="en-US"/>
          </a:p>
        </p:txBody>
      </p:sp>
    </p:spTree>
    <p:extLst>
      <p:ext uri="{BB962C8B-B14F-4D97-AF65-F5344CB8AC3E}">
        <p14:creationId xmlns:p14="http://schemas.microsoft.com/office/powerpoint/2010/main" val="1201576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Real-Time Analytics/Decision Requirement</a:t>
            </a:r>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D3B37EAC-F55D-4DB6-844E-80B9C7FB0F81}" type="slidenum">
              <a:rPr lang="en-US" smtClean="0"/>
              <a:t>13</a:t>
            </a:fld>
            <a:endParaRPr lang="en-US"/>
          </a:p>
        </p:txBody>
      </p:sp>
      <p:grpSp>
        <p:nvGrpSpPr>
          <p:cNvPr id="5" name="Group 4"/>
          <p:cNvGrpSpPr/>
          <p:nvPr/>
        </p:nvGrpSpPr>
        <p:grpSpPr>
          <a:xfrm>
            <a:off x="452487" y="1358900"/>
            <a:ext cx="11076494" cy="5041904"/>
            <a:chOff x="574695" y="1358900"/>
            <a:chExt cx="8063162" cy="4797425"/>
          </a:xfrm>
        </p:grpSpPr>
        <p:pic>
          <p:nvPicPr>
            <p:cNvPr id="6"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537598" y="1803400"/>
              <a:ext cx="1944082" cy="2476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Cloud 6"/>
            <p:cNvSpPr/>
            <p:nvPr/>
          </p:nvSpPr>
          <p:spPr>
            <a:xfrm>
              <a:off x="1051165" y="1371600"/>
              <a:ext cx="2873136" cy="1790700"/>
            </a:xfrm>
            <a:prstGeom prst="cloud">
              <a:avLst/>
            </a:prstGeom>
            <a:solidFill>
              <a:schemeClr val="bg1">
                <a:lumMod val="85000"/>
              </a:schemeClr>
            </a:solidFill>
            <a:ln>
              <a:solidFill>
                <a:srgbClr val="A6A6A6"/>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 name="Cloud 7"/>
            <p:cNvSpPr/>
            <p:nvPr/>
          </p:nvSpPr>
          <p:spPr>
            <a:xfrm>
              <a:off x="5200650" y="1358900"/>
              <a:ext cx="3437207" cy="1790700"/>
            </a:xfrm>
            <a:prstGeom prst="cloud">
              <a:avLst/>
            </a:prstGeom>
            <a:solidFill>
              <a:schemeClr val="bg1">
                <a:lumMod val="85000"/>
              </a:schemeClr>
            </a:solidFill>
            <a:ln>
              <a:solidFill>
                <a:srgbClr val="A6A6A6"/>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9" name="Cloud 8"/>
            <p:cNvSpPr/>
            <p:nvPr/>
          </p:nvSpPr>
          <p:spPr>
            <a:xfrm>
              <a:off x="5880100" y="3132138"/>
              <a:ext cx="2524440" cy="2414883"/>
            </a:xfrm>
            <a:prstGeom prst="cloud">
              <a:avLst/>
            </a:prstGeom>
            <a:solidFill>
              <a:schemeClr val="bg1">
                <a:lumMod val="85000"/>
              </a:schemeClr>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0" name="TextBox 7"/>
            <p:cNvSpPr txBox="1">
              <a:spLocks noChangeArrowheads="1"/>
            </p:cNvSpPr>
            <p:nvPr/>
          </p:nvSpPr>
          <p:spPr bwMode="auto">
            <a:xfrm>
              <a:off x="3924301" y="3575989"/>
              <a:ext cx="1106465" cy="439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chemeClr val="tx2"/>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hlink"/>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en-US" dirty="0">
                  <a:solidFill>
                    <a:schemeClr val="bg1"/>
                  </a:solidFill>
                </a:rPr>
                <a:t>Customer</a:t>
              </a:r>
            </a:p>
          </p:txBody>
        </p:sp>
        <p:sp>
          <p:nvSpPr>
            <p:cNvPr id="11" name="Cloud 10"/>
            <p:cNvSpPr/>
            <p:nvPr/>
          </p:nvSpPr>
          <p:spPr>
            <a:xfrm>
              <a:off x="4203700" y="2032000"/>
              <a:ext cx="635000" cy="458788"/>
            </a:xfrm>
            <a:prstGeom prst="cloud">
              <a:avLst/>
            </a:prstGeom>
            <a:solidFill>
              <a:schemeClr val="bg1">
                <a:lumMod val="85000"/>
              </a:schemeClr>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2" name="TextBox 9"/>
            <p:cNvSpPr txBox="1">
              <a:spLocks noChangeArrowheads="1"/>
            </p:cNvSpPr>
            <p:nvPr/>
          </p:nvSpPr>
          <p:spPr bwMode="auto">
            <a:xfrm>
              <a:off x="4147714" y="2084387"/>
              <a:ext cx="777656" cy="439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35000"/>
                </a:spcBef>
                <a:buClr>
                  <a:schemeClr val="tx2"/>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hlink"/>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lgn="ctr">
                <a:spcBef>
                  <a:spcPct val="0"/>
                </a:spcBef>
                <a:buClrTx/>
                <a:buSzTx/>
                <a:buFontTx/>
                <a:buNone/>
              </a:pPr>
              <a:r>
                <a:rPr kumimoji="0" lang="en-US" altLang="en-US" sz="1200" dirty="0"/>
                <a:t>Influence</a:t>
              </a:r>
            </a:p>
            <a:p>
              <a:pPr algn="ctr">
                <a:spcBef>
                  <a:spcPct val="0"/>
                </a:spcBef>
                <a:buClrTx/>
                <a:buSzTx/>
                <a:buFontTx/>
                <a:buNone/>
              </a:pPr>
              <a:r>
                <a:rPr kumimoji="0" lang="en-US" altLang="en-US" sz="1200" dirty="0"/>
                <a:t>Behavior</a:t>
              </a:r>
            </a:p>
          </p:txBody>
        </p:sp>
        <p:sp>
          <p:nvSpPr>
            <p:cNvPr id="13" name="Cloud 12"/>
            <p:cNvSpPr/>
            <p:nvPr/>
          </p:nvSpPr>
          <p:spPr>
            <a:xfrm>
              <a:off x="3378200" y="4365625"/>
              <a:ext cx="2222500" cy="1790700"/>
            </a:xfrm>
            <a:prstGeom prst="cloud">
              <a:avLst/>
            </a:prstGeom>
            <a:solidFill>
              <a:schemeClr val="bg1">
                <a:lumMod val="85000"/>
              </a:schemeClr>
            </a:solidFill>
            <a:ln>
              <a:solidFill>
                <a:srgbClr val="A6A6A6"/>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4" name="TextBox 11"/>
            <p:cNvSpPr txBox="1">
              <a:spLocks noChangeArrowheads="1"/>
            </p:cNvSpPr>
            <p:nvPr/>
          </p:nvSpPr>
          <p:spPr bwMode="auto">
            <a:xfrm>
              <a:off x="1151125" y="1566083"/>
              <a:ext cx="2616263" cy="1259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35000"/>
                </a:spcBef>
                <a:buClr>
                  <a:schemeClr val="tx2"/>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hlink"/>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lgn="ctr">
                <a:spcBef>
                  <a:spcPct val="0"/>
                </a:spcBef>
                <a:buClrTx/>
                <a:buSzTx/>
                <a:buFontTx/>
                <a:buNone/>
              </a:pPr>
              <a:r>
                <a:rPr kumimoji="0" lang="en-US" altLang="en-US" sz="2000" dirty="0"/>
                <a:t>Product </a:t>
              </a:r>
            </a:p>
            <a:p>
              <a:pPr algn="ctr">
                <a:spcBef>
                  <a:spcPct val="0"/>
                </a:spcBef>
                <a:buClrTx/>
                <a:buSzTx/>
                <a:buFontTx/>
                <a:buNone/>
              </a:pPr>
              <a:r>
                <a:rPr kumimoji="0" lang="en-US" altLang="en-US" sz="2000" dirty="0"/>
                <a:t>Recommendations </a:t>
              </a:r>
            </a:p>
            <a:p>
              <a:pPr algn="ctr">
                <a:spcBef>
                  <a:spcPct val="0"/>
                </a:spcBef>
                <a:buClrTx/>
                <a:buSzTx/>
                <a:buFontTx/>
                <a:buNone/>
              </a:pPr>
              <a:r>
                <a:rPr kumimoji="0" lang="en-US" altLang="en-US" sz="2000" dirty="0"/>
                <a:t>that are </a:t>
              </a:r>
              <a:r>
                <a:rPr kumimoji="0" lang="en-US" altLang="en-US" sz="2000" i="1" u="sng" dirty="0"/>
                <a:t>Relevant</a:t>
              </a:r>
              <a:r>
                <a:rPr kumimoji="0" lang="en-US" altLang="en-US" sz="2000" dirty="0"/>
                <a:t> </a:t>
              </a:r>
            </a:p>
            <a:p>
              <a:pPr algn="ctr">
                <a:spcBef>
                  <a:spcPct val="0"/>
                </a:spcBef>
                <a:buClrTx/>
                <a:buSzTx/>
                <a:buFontTx/>
                <a:buNone/>
              </a:pPr>
              <a:r>
                <a:rPr kumimoji="0" lang="en-US" altLang="en-US" sz="2000" dirty="0"/>
                <a:t>&amp; </a:t>
              </a:r>
              <a:r>
                <a:rPr kumimoji="0" lang="en-US" altLang="en-US" sz="2000" i="1" u="sng" dirty="0"/>
                <a:t>Compelling</a:t>
              </a:r>
              <a:r>
                <a:rPr kumimoji="0" lang="en-US" altLang="en-US" sz="2000" dirty="0"/>
                <a:t> </a:t>
              </a:r>
            </a:p>
          </p:txBody>
        </p:sp>
        <p:sp>
          <p:nvSpPr>
            <p:cNvPr id="15" name="TextBox 12"/>
            <p:cNvSpPr txBox="1">
              <a:spLocks noChangeArrowheads="1"/>
            </p:cNvSpPr>
            <p:nvPr/>
          </p:nvSpPr>
          <p:spPr bwMode="auto">
            <a:xfrm>
              <a:off x="6328037" y="3443139"/>
              <a:ext cx="1607069" cy="1552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chemeClr val="tx2"/>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hlink"/>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lgn="ctr">
                <a:spcBef>
                  <a:spcPct val="0"/>
                </a:spcBef>
                <a:buClrTx/>
                <a:buSzTx/>
                <a:buFontTx/>
                <a:buNone/>
              </a:pPr>
              <a:r>
                <a:rPr kumimoji="0" lang="en-US" altLang="en-US" sz="2000" dirty="0"/>
                <a:t>Friend Invitations </a:t>
              </a:r>
            </a:p>
            <a:p>
              <a:pPr algn="ctr">
                <a:spcBef>
                  <a:spcPct val="0"/>
                </a:spcBef>
                <a:buClrTx/>
                <a:buSzTx/>
                <a:buFontTx/>
                <a:buNone/>
              </a:pPr>
              <a:r>
                <a:rPr kumimoji="0" lang="en-US" altLang="en-US" sz="2000" dirty="0"/>
                <a:t>to join a </a:t>
              </a:r>
            </a:p>
            <a:p>
              <a:pPr algn="ctr">
                <a:spcBef>
                  <a:spcPct val="0"/>
                </a:spcBef>
                <a:buClrTx/>
                <a:buSzTx/>
                <a:buFontTx/>
                <a:buNone/>
              </a:pPr>
              <a:r>
                <a:rPr kumimoji="0" lang="en-US" altLang="en-US" sz="2000" dirty="0"/>
                <a:t>Game or Activity</a:t>
              </a:r>
            </a:p>
            <a:p>
              <a:pPr algn="ctr">
                <a:spcBef>
                  <a:spcPct val="0"/>
                </a:spcBef>
                <a:buClrTx/>
                <a:buSzTx/>
                <a:buFontTx/>
                <a:buNone/>
              </a:pPr>
              <a:r>
                <a:rPr kumimoji="0" lang="en-US" altLang="en-US" sz="2000" dirty="0"/>
                <a:t>that expands</a:t>
              </a:r>
            </a:p>
            <a:p>
              <a:pPr algn="ctr">
                <a:spcBef>
                  <a:spcPct val="0"/>
                </a:spcBef>
                <a:buClrTx/>
                <a:buSzTx/>
                <a:buFontTx/>
                <a:buNone/>
              </a:pPr>
              <a:r>
                <a:rPr kumimoji="0" lang="en-US" altLang="en-US" sz="2000" dirty="0"/>
                <a:t>business </a:t>
              </a:r>
            </a:p>
          </p:txBody>
        </p:sp>
        <p:sp>
          <p:nvSpPr>
            <p:cNvPr id="16" name="TextBox 13"/>
            <p:cNvSpPr txBox="1">
              <a:spLocks noChangeArrowheads="1"/>
            </p:cNvSpPr>
            <p:nvPr/>
          </p:nvSpPr>
          <p:spPr bwMode="auto">
            <a:xfrm>
              <a:off x="3674042" y="4797425"/>
              <a:ext cx="1668915" cy="1259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chemeClr val="tx2"/>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hlink"/>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lgn="ctr">
                <a:spcBef>
                  <a:spcPct val="0"/>
                </a:spcBef>
                <a:buClrTx/>
                <a:buSzTx/>
                <a:buFontTx/>
                <a:buNone/>
              </a:pPr>
              <a:r>
                <a:rPr kumimoji="0" lang="en-US" altLang="en-US" sz="2000" dirty="0"/>
                <a:t>Preventing Fraud  </a:t>
              </a:r>
            </a:p>
            <a:p>
              <a:pPr algn="ctr">
                <a:spcBef>
                  <a:spcPct val="0"/>
                </a:spcBef>
                <a:buClrTx/>
                <a:buSzTx/>
                <a:buFontTx/>
                <a:buNone/>
              </a:pPr>
              <a:r>
                <a:rPr kumimoji="0" lang="en-US" altLang="en-US" sz="2000" dirty="0"/>
                <a:t> as it is </a:t>
              </a:r>
              <a:r>
                <a:rPr kumimoji="0" lang="en-US" altLang="en-US" sz="2000" i="1" u="sng" dirty="0"/>
                <a:t>Occurring </a:t>
              </a:r>
            </a:p>
            <a:p>
              <a:pPr algn="ctr">
                <a:spcBef>
                  <a:spcPct val="0"/>
                </a:spcBef>
                <a:buClrTx/>
                <a:buSzTx/>
                <a:buFontTx/>
                <a:buNone/>
              </a:pPr>
              <a:r>
                <a:rPr kumimoji="0" lang="en-US" altLang="en-US" sz="2000" dirty="0"/>
                <a:t>&amp; preventing more</a:t>
              </a:r>
            </a:p>
            <a:p>
              <a:pPr algn="ctr">
                <a:spcBef>
                  <a:spcPct val="0"/>
                </a:spcBef>
                <a:buClrTx/>
                <a:buSzTx/>
                <a:buFontTx/>
                <a:buNone/>
              </a:pPr>
              <a:r>
                <a:rPr kumimoji="0" lang="en-US" altLang="en-US" sz="2000" dirty="0"/>
                <a:t>proactively </a:t>
              </a:r>
            </a:p>
          </p:txBody>
        </p:sp>
        <p:sp>
          <p:nvSpPr>
            <p:cNvPr id="17" name="TextBox 14"/>
            <p:cNvSpPr txBox="1">
              <a:spLocks noChangeArrowheads="1"/>
            </p:cNvSpPr>
            <p:nvPr/>
          </p:nvSpPr>
          <p:spPr bwMode="auto">
            <a:xfrm>
              <a:off x="5951114" y="1566083"/>
              <a:ext cx="2250037" cy="1259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chemeClr val="tx2"/>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hlink"/>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lgn="ctr">
                <a:spcBef>
                  <a:spcPct val="0"/>
                </a:spcBef>
                <a:buClrTx/>
                <a:buSzTx/>
                <a:buFontTx/>
                <a:buNone/>
              </a:pPr>
              <a:r>
                <a:rPr kumimoji="0" lang="en-US" altLang="en-US" sz="2000" dirty="0"/>
                <a:t>Learning why Customers </a:t>
              </a:r>
            </a:p>
            <a:p>
              <a:pPr algn="ctr">
                <a:spcBef>
                  <a:spcPct val="0"/>
                </a:spcBef>
                <a:buClrTx/>
                <a:buSzTx/>
                <a:buFontTx/>
                <a:buNone/>
              </a:pPr>
              <a:r>
                <a:rPr kumimoji="0" lang="en-US" altLang="en-US" sz="2000" dirty="0"/>
                <a:t>Switch to competitors</a:t>
              </a:r>
            </a:p>
            <a:p>
              <a:pPr algn="ctr">
                <a:spcBef>
                  <a:spcPct val="0"/>
                </a:spcBef>
                <a:buClrTx/>
                <a:buSzTx/>
                <a:buFontTx/>
                <a:buNone/>
              </a:pPr>
              <a:r>
                <a:rPr kumimoji="0" lang="en-US" altLang="en-US" sz="2000" dirty="0"/>
                <a:t> and their offers; in</a:t>
              </a:r>
            </a:p>
            <a:p>
              <a:pPr algn="ctr">
                <a:spcBef>
                  <a:spcPct val="0"/>
                </a:spcBef>
                <a:buClrTx/>
                <a:buSzTx/>
                <a:buFontTx/>
                <a:buNone/>
              </a:pPr>
              <a:r>
                <a:rPr kumimoji="0" lang="en-US" altLang="en-US" sz="2000" dirty="0"/>
                <a:t> time to Counter </a:t>
              </a:r>
            </a:p>
          </p:txBody>
        </p:sp>
        <p:sp>
          <p:nvSpPr>
            <p:cNvPr id="18" name="Cloud 17"/>
            <p:cNvSpPr/>
            <p:nvPr/>
          </p:nvSpPr>
          <p:spPr>
            <a:xfrm>
              <a:off x="574695" y="3448050"/>
              <a:ext cx="2549505" cy="1790700"/>
            </a:xfrm>
            <a:prstGeom prst="cloud">
              <a:avLst/>
            </a:prstGeom>
            <a:solidFill>
              <a:schemeClr val="bg1">
                <a:lumMod val="85000"/>
              </a:schemeClr>
            </a:solidFill>
            <a:ln>
              <a:solidFill>
                <a:srgbClr val="A6A6A6"/>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9" name="TextBox 16"/>
            <p:cNvSpPr txBox="1">
              <a:spLocks noChangeArrowheads="1"/>
            </p:cNvSpPr>
            <p:nvPr/>
          </p:nvSpPr>
          <p:spPr bwMode="auto">
            <a:xfrm>
              <a:off x="1204263" y="3702050"/>
              <a:ext cx="1653885" cy="1552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chemeClr val="tx2"/>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hlink"/>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lgn="ctr">
                <a:spcBef>
                  <a:spcPct val="0"/>
                </a:spcBef>
                <a:buClrTx/>
                <a:buSzTx/>
                <a:buFontTx/>
                <a:buNone/>
              </a:pPr>
              <a:r>
                <a:rPr kumimoji="0" lang="en-US" altLang="en-US" sz="2000" dirty="0"/>
                <a:t>Improving the</a:t>
              </a:r>
            </a:p>
            <a:p>
              <a:pPr algn="ctr">
                <a:spcBef>
                  <a:spcPct val="0"/>
                </a:spcBef>
                <a:buClrTx/>
                <a:buSzTx/>
                <a:buFontTx/>
                <a:buNone/>
              </a:pPr>
              <a:r>
                <a:rPr kumimoji="0" lang="en-US" altLang="en-US" sz="2000" dirty="0"/>
                <a:t>Marketing </a:t>
              </a:r>
            </a:p>
            <a:p>
              <a:pPr algn="ctr">
                <a:spcBef>
                  <a:spcPct val="0"/>
                </a:spcBef>
                <a:buClrTx/>
                <a:buSzTx/>
                <a:buFontTx/>
                <a:buNone/>
              </a:pPr>
              <a:r>
                <a:rPr kumimoji="0" lang="en-US" altLang="en-US" sz="2000" dirty="0"/>
                <a:t>Effectiveness of a </a:t>
              </a:r>
            </a:p>
            <a:p>
              <a:pPr algn="ctr">
                <a:spcBef>
                  <a:spcPct val="0"/>
                </a:spcBef>
                <a:buClrTx/>
                <a:buSzTx/>
                <a:buFontTx/>
                <a:buNone/>
              </a:pPr>
              <a:r>
                <a:rPr kumimoji="0" lang="en-US" altLang="en-US" sz="2000" dirty="0"/>
                <a:t>Promotion while it</a:t>
              </a:r>
            </a:p>
            <a:p>
              <a:pPr algn="ctr">
                <a:spcBef>
                  <a:spcPct val="0"/>
                </a:spcBef>
                <a:buClrTx/>
                <a:buSzTx/>
                <a:buFontTx/>
                <a:buNone/>
              </a:pPr>
              <a:r>
                <a:rPr kumimoji="0" lang="en-US" altLang="en-US" sz="2000" dirty="0"/>
                <a:t>is still in Play  </a:t>
              </a:r>
            </a:p>
          </p:txBody>
        </p:sp>
      </p:grpSp>
    </p:spTree>
    <p:extLst>
      <p:ext uri="{BB962C8B-B14F-4D97-AF65-F5344CB8AC3E}">
        <p14:creationId xmlns:p14="http://schemas.microsoft.com/office/powerpoint/2010/main" val="12530826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dirty="0"/>
              <a:t>Extended </a:t>
            </a:r>
            <a:r>
              <a:rPr lang="en-US" dirty="0"/>
              <a:t>Big Data Characteristics: 6V</a:t>
            </a:r>
          </a:p>
        </p:txBody>
      </p:sp>
      <p:sp>
        <p:nvSpPr>
          <p:cNvPr id="3" name="Content Placeholder 2"/>
          <p:cNvSpPr>
            <a:spLocks noGrp="1"/>
          </p:cNvSpPr>
          <p:nvPr>
            <p:ph idx="1"/>
          </p:nvPr>
        </p:nvSpPr>
        <p:spPr>
          <a:xfrm>
            <a:off x="277092" y="1371600"/>
            <a:ext cx="11545454" cy="5246016"/>
          </a:xfrm>
        </p:spPr>
        <p:txBody>
          <a:bodyPr>
            <a:normAutofit lnSpcReduction="10000"/>
          </a:bodyPr>
          <a:lstStyle/>
          <a:p>
            <a:r>
              <a:rPr lang="en-AU" altLang="en-US" dirty="0"/>
              <a:t>Volume: In a big data environment, the amounts of data collected and processed are much larger than those stored in typical relational databases.</a:t>
            </a:r>
          </a:p>
          <a:p>
            <a:r>
              <a:rPr lang="en-AU" altLang="en-US" dirty="0"/>
              <a:t>Variety: Big data consists of a rich variety of data types.</a:t>
            </a:r>
          </a:p>
          <a:p>
            <a:r>
              <a:rPr lang="en-AU" altLang="en-US" dirty="0"/>
              <a:t>Velocity: Big data arrives to the organization at high speeds and from multiple sources simultaneously.</a:t>
            </a:r>
          </a:p>
          <a:p>
            <a:endParaRPr lang="en-AU" altLang="en-US" dirty="0"/>
          </a:p>
          <a:p>
            <a:r>
              <a:rPr lang="en-AU" altLang="en-US" dirty="0">
                <a:solidFill>
                  <a:srgbClr val="FF0000"/>
                </a:solidFill>
              </a:rPr>
              <a:t>Veracity: Data quality issues are particularly challenging in a big data context.</a:t>
            </a:r>
          </a:p>
          <a:p>
            <a:r>
              <a:rPr lang="en-US" altLang="en-US" dirty="0">
                <a:solidFill>
                  <a:srgbClr val="FF0000"/>
                </a:solidFill>
              </a:rPr>
              <a:t>Visibility/Visualization: </a:t>
            </a:r>
            <a:r>
              <a:rPr lang="en-AU" altLang="en-US" dirty="0">
                <a:solidFill>
                  <a:srgbClr val="FF0000"/>
                </a:solidFill>
              </a:rPr>
              <a:t>After big data being processed, we need a way of presenting the data in a manner that’s readable and accessible. </a:t>
            </a:r>
          </a:p>
          <a:p>
            <a:r>
              <a:rPr lang="en-AU" altLang="en-US" dirty="0">
                <a:solidFill>
                  <a:srgbClr val="FF0000"/>
                </a:solidFill>
              </a:rPr>
              <a:t>Value: Ultimately, big data is meaningless if it does not provide value toward some meaningful goal.</a:t>
            </a:r>
          </a:p>
        </p:txBody>
      </p:sp>
      <p:sp>
        <p:nvSpPr>
          <p:cNvPr id="4" name="Slide Number Placeholder 3"/>
          <p:cNvSpPr>
            <a:spLocks noGrp="1"/>
          </p:cNvSpPr>
          <p:nvPr>
            <p:ph type="sldNum" sz="quarter" idx="12"/>
          </p:nvPr>
        </p:nvSpPr>
        <p:spPr/>
        <p:txBody>
          <a:bodyPr/>
          <a:lstStyle/>
          <a:p>
            <a:fld id="{D3B37EAC-F55D-4DB6-844E-80B9C7FB0F81}" type="slidenum">
              <a:rPr lang="en-US" smtClean="0"/>
              <a:t>14</a:t>
            </a:fld>
            <a:endParaRPr lang="en-US"/>
          </a:p>
        </p:txBody>
      </p:sp>
    </p:spTree>
    <p:extLst>
      <p:ext uri="{BB962C8B-B14F-4D97-AF65-F5344CB8AC3E}">
        <p14:creationId xmlns:p14="http://schemas.microsoft.com/office/powerpoint/2010/main" val="2539140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Veracity (Quality &amp; Trust)</a:t>
            </a:r>
            <a:endParaRPr lang="en-US" dirty="0"/>
          </a:p>
        </p:txBody>
      </p:sp>
      <p:sp>
        <p:nvSpPr>
          <p:cNvPr id="3" name="Content Placeholder 2"/>
          <p:cNvSpPr>
            <a:spLocks noGrp="1"/>
          </p:cNvSpPr>
          <p:nvPr>
            <p:ph idx="1"/>
          </p:nvPr>
        </p:nvSpPr>
        <p:spPr/>
        <p:txBody>
          <a:bodyPr>
            <a:normAutofit lnSpcReduction="10000"/>
          </a:bodyPr>
          <a:lstStyle/>
          <a:p>
            <a:r>
              <a:rPr lang="en-US" altLang="zh-CN" i="1" dirty="0"/>
              <a:t>Data  =  quantity +  quality</a:t>
            </a:r>
            <a:endParaRPr lang="zh-CN" altLang="en-US" i="1" dirty="0"/>
          </a:p>
          <a:p>
            <a:r>
              <a:rPr lang="en-AU" altLang="en-US" dirty="0"/>
              <a:t>When we talk about big data, we typically mean its quantity:</a:t>
            </a:r>
          </a:p>
          <a:p>
            <a:pPr lvl="1"/>
            <a:r>
              <a:rPr lang="en-AU" altLang="en-US" dirty="0"/>
              <a:t>What capacity of a system provides to cope with the sheer size of the data?</a:t>
            </a:r>
          </a:p>
          <a:p>
            <a:pPr lvl="1"/>
            <a:r>
              <a:rPr lang="en-AU" altLang="en-US" dirty="0"/>
              <a:t>Is a query feasible on big data within our available resources?</a:t>
            </a:r>
          </a:p>
          <a:p>
            <a:pPr lvl="1"/>
            <a:r>
              <a:rPr lang="en-AU" altLang="en-US" dirty="0"/>
              <a:t>How can we make our queries tractable on big data?</a:t>
            </a:r>
          </a:p>
          <a:p>
            <a:pPr lvl="1"/>
            <a:r>
              <a:rPr lang="en-AU" altLang="en-US" dirty="0"/>
              <a:t>. . . </a:t>
            </a:r>
          </a:p>
          <a:p>
            <a:r>
              <a:rPr lang="en-US" altLang="zh-CN" dirty="0">
                <a:solidFill>
                  <a:srgbClr val="FF0000"/>
                </a:solidFill>
              </a:rPr>
              <a:t>Can we trust the answers to our queries?</a:t>
            </a:r>
            <a:endParaRPr lang="zh-CN" altLang="en-US" dirty="0">
              <a:solidFill>
                <a:srgbClr val="FF0000"/>
              </a:solidFill>
            </a:endParaRPr>
          </a:p>
          <a:p>
            <a:pPr lvl="1"/>
            <a:r>
              <a:rPr lang="en-US" altLang="zh-CN" dirty="0">
                <a:solidFill>
                  <a:srgbClr val="000000"/>
                </a:solidFill>
              </a:rPr>
              <a:t>Dirty data routinely lead to misleading financial reports, strategic business planning decision</a:t>
            </a:r>
            <a:r>
              <a:rPr lang="en-US" altLang="zh-CN" sz="1600" dirty="0">
                <a:solidFill>
                  <a:srgbClr val="000000"/>
                </a:solidFill>
              </a:rPr>
              <a:t> </a:t>
            </a:r>
            <a:r>
              <a:rPr lang="en-US" altLang="zh-CN" sz="1600" dirty="0">
                <a:solidFill>
                  <a:srgbClr val="000000"/>
                </a:solidFill>
                <a:sym typeface="Symbol" panose="05050102010706020507" pitchFamily="18" charset="2"/>
              </a:rPr>
              <a:t></a:t>
            </a:r>
            <a:r>
              <a:rPr lang="en-US" altLang="zh-CN" sz="1600" dirty="0">
                <a:solidFill>
                  <a:srgbClr val="000000"/>
                </a:solidFill>
              </a:rPr>
              <a:t> </a:t>
            </a:r>
            <a:r>
              <a:rPr lang="en-US" altLang="zh-CN" dirty="0">
                <a:solidFill>
                  <a:srgbClr val="C00000"/>
                </a:solidFill>
                <a:sym typeface="Symbol" panose="05050102010706020507" pitchFamily="18" charset="2"/>
              </a:rPr>
              <a:t>loss of revenue, credibility and customers, disastrous consequences</a:t>
            </a:r>
            <a:endParaRPr lang="en-US" altLang="zh-CN" dirty="0">
              <a:solidFill>
                <a:srgbClr val="C00000"/>
              </a:solidFill>
            </a:endParaRPr>
          </a:p>
          <a:p>
            <a:r>
              <a:rPr lang="en-US" altLang="zh-CN" i="1" dirty="0">
                <a:solidFill>
                  <a:srgbClr val="7030A0"/>
                </a:solidFill>
              </a:rPr>
              <a:t>The study of data quality is as important as data quantity</a:t>
            </a:r>
            <a:endParaRPr lang="zh-CN" altLang="en-US" i="1" dirty="0">
              <a:solidFill>
                <a:srgbClr val="7030A0"/>
              </a:solidFill>
            </a:endParaRPr>
          </a:p>
          <a:p>
            <a:endParaRPr lang="en-US" dirty="0"/>
          </a:p>
        </p:txBody>
      </p:sp>
      <p:sp>
        <p:nvSpPr>
          <p:cNvPr id="4" name="Slide Number Placeholder 3"/>
          <p:cNvSpPr>
            <a:spLocks noGrp="1"/>
          </p:cNvSpPr>
          <p:nvPr>
            <p:ph type="sldNum" sz="quarter" idx="12"/>
          </p:nvPr>
        </p:nvSpPr>
        <p:spPr/>
        <p:txBody>
          <a:bodyPr/>
          <a:lstStyle/>
          <a:p>
            <a:fld id="{D3B37EAC-F55D-4DB6-844E-80B9C7FB0F81}" type="slidenum">
              <a:rPr lang="en-US" smtClean="0"/>
              <a:t>15</a:t>
            </a:fld>
            <a:endParaRPr lang="en-US"/>
          </a:p>
        </p:txBody>
      </p:sp>
    </p:spTree>
    <p:extLst>
      <p:ext uri="{BB962C8B-B14F-4D97-AF65-F5344CB8AC3E}">
        <p14:creationId xmlns:p14="http://schemas.microsoft.com/office/powerpoint/2010/main" val="1872668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Visibility/Visualization</a:t>
            </a:r>
          </a:p>
        </p:txBody>
      </p:sp>
      <p:sp>
        <p:nvSpPr>
          <p:cNvPr id="3" name="Content Placeholder 2"/>
          <p:cNvSpPr>
            <a:spLocks noGrp="1"/>
          </p:cNvSpPr>
          <p:nvPr>
            <p:ph idx="1"/>
          </p:nvPr>
        </p:nvSpPr>
        <p:spPr/>
        <p:txBody>
          <a:bodyPr>
            <a:normAutofit/>
          </a:bodyPr>
          <a:lstStyle/>
          <a:p>
            <a:r>
              <a:rPr lang="en-US" altLang="en-US" dirty="0"/>
              <a:t>Visible to the process of big data management</a:t>
            </a:r>
            <a:endParaRPr lang="en-AU" altLang="en-US" dirty="0"/>
          </a:p>
          <a:p>
            <a:r>
              <a:rPr lang="en-AU" altLang="en-US" dirty="0"/>
              <a:t>Big Data – visibility = Black Hole?</a:t>
            </a:r>
          </a:p>
          <a:p>
            <a:endParaRPr lang="en-US" altLang="en-US" dirty="0"/>
          </a:p>
          <a:p>
            <a:endParaRPr lang="en-US" altLang="en-US" dirty="0"/>
          </a:p>
          <a:p>
            <a:endParaRPr lang="en-US" altLang="en-US" dirty="0"/>
          </a:p>
          <a:p>
            <a:endParaRPr lang="en-US" altLang="en-US" dirty="0"/>
          </a:p>
          <a:p>
            <a:endParaRPr lang="en-US" altLang="en-US" dirty="0"/>
          </a:p>
          <a:p>
            <a:endParaRPr lang="en-US" altLang="en-US" dirty="0"/>
          </a:p>
          <a:p>
            <a:endParaRPr lang="en-US" altLang="en-US" dirty="0"/>
          </a:p>
          <a:p>
            <a:r>
              <a:rPr lang="en-US" altLang="en-US" dirty="0"/>
              <a:t>Big data visualization tools:</a:t>
            </a:r>
            <a:endParaRPr lang="en-AU" altLang="en-US" dirty="0"/>
          </a:p>
          <a:p>
            <a:endParaRPr lang="en-US" dirty="0"/>
          </a:p>
        </p:txBody>
      </p:sp>
      <p:sp>
        <p:nvSpPr>
          <p:cNvPr id="4" name="Slide Number Placeholder 3"/>
          <p:cNvSpPr>
            <a:spLocks noGrp="1"/>
          </p:cNvSpPr>
          <p:nvPr>
            <p:ph type="sldNum" sz="quarter" idx="12"/>
          </p:nvPr>
        </p:nvSpPr>
        <p:spPr/>
        <p:txBody>
          <a:bodyPr/>
          <a:lstStyle/>
          <a:p>
            <a:fld id="{D3B37EAC-F55D-4DB6-844E-80B9C7FB0F81}" type="slidenum">
              <a:rPr lang="en-US" smtClean="0"/>
              <a:t>16</a:t>
            </a:fld>
            <a:endParaRPr lang="en-US"/>
          </a:p>
        </p:txBody>
      </p:sp>
      <p:pic>
        <p:nvPicPr>
          <p:cNvPr id="5" name="Picture 2" descr="Chicago City of Big Data Exhibi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64690" y="2322513"/>
            <a:ext cx="8282246"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3"/>
          <p:cNvSpPr>
            <a:spLocks noChangeArrowheads="1"/>
          </p:cNvSpPr>
          <p:nvPr/>
        </p:nvSpPr>
        <p:spPr bwMode="auto">
          <a:xfrm>
            <a:off x="2355214" y="4611688"/>
            <a:ext cx="7825733" cy="469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35000"/>
              </a:spcBef>
              <a:buClr>
                <a:schemeClr val="tx2"/>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hlink"/>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AU" altLang="en-US" dirty="0">
                <a:hlinkClick r:id="rId3"/>
              </a:rPr>
              <a:t>A visualization of Divvy bike rides across Chicago</a:t>
            </a:r>
            <a:endParaRPr kumimoji="0" lang="en-AU" altLang="en-US" dirty="0"/>
          </a:p>
        </p:txBody>
      </p:sp>
      <p:pic>
        <p:nvPicPr>
          <p:cNvPr id="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64690" y="5997579"/>
            <a:ext cx="8282246" cy="723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558870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Value</a:t>
            </a:r>
          </a:p>
        </p:txBody>
      </p:sp>
      <p:sp>
        <p:nvSpPr>
          <p:cNvPr id="3" name="Content Placeholder 2"/>
          <p:cNvSpPr>
            <a:spLocks noGrp="1"/>
          </p:cNvSpPr>
          <p:nvPr>
            <p:ph idx="1"/>
          </p:nvPr>
        </p:nvSpPr>
        <p:spPr/>
        <p:txBody>
          <a:bodyPr/>
          <a:lstStyle/>
          <a:p>
            <a:r>
              <a:rPr lang="en-AU" altLang="en-US" dirty="0"/>
              <a:t>Big data is meaningless if it does not provide value toward some meaningful goal</a:t>
            </a:r>
          </a:p>
          <a:p>
            <a:endParaRPr lang="en-US" dirty="0"/>
          </a:p>
        </p:txBody>
      </p:sp>
      <p:sp>
        <p:nvSpPr>
          <p:cNvPr id="4" name="Slide Number Placeholder 3"/>
          <p:cNvSpPr>
            <a:spLocks noGrp="1"/>
          </p:cNvSpPr>
          <p:nvPr>
            <p:ph type="sldNum" sz="quarter" idx="12"/>
          </p:nvPr>
        </p:nvSpPr>
        <p:spPr/>
        <p:txBody>
          <a:bodyPr/>
          <a:lstStyle/>
          <a:p>
            <a:fld id="{D3B37EAC-F55D-4DB6-844E-80B9C7FB0F81}" type="slidenum">
              <a:rPr lang="en-US" smtClean="0"/>
              <a:t>17</a:t>
            </a:fld>
            <a:endParaRPr lang="en-US"/>
          </a:p>
        </p:txBody>
      </p:sp>
      <p:pic>
        <p:nvPicPr>
          <p:cNvPr id="5" name="Picture 2" descr="https://www.nissatech.com/wp-content/uploads/2015/12/big-data-to-big-valu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20819" y="2727325"/>
            <a:ext cx="6858000" cy="3152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57819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Big Data: 6V in Summary</a:t>
            </a:r>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D3B37EAC-F55D-4DB6-844E-80B9C7FB0F81}" type="slidenum">
              <a:rPr lang="en-US" smtClean="0"/>
              <a:t>18</a:t>
            </a:fld>
            <a:endParaRPr lang="en-US"/>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1853" y="1368312"/>
            <a:ext cx="10858558" cy="48800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95096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Other V’s</a:t>
            </a:r>
          </a:p>
        </p:txBody>
      </p:sp>
      <p:sp>
        <p:nvSpPr>
          <p:cNvPr id="3" name="Content Placeholder 2"/>
          <p:cNvSpPr>
            <a:spLocks noGrp="1"/>
          </p:cNvSpPr>
          <p:nvPr>
            <p:ph idx="1"/>
          </p:nvPr>
        </p:nvSpPr>
        <p:spPr>
          <a:xfrm>
            <a:off x="277092" y="1371599"/>
            <a:ext cx="11545454" cy="5486401"/>
          </a:xfrm>
        </p:spPr>
        <p:txBody>
          <a:bodyPr>
            <a:normAutofit lnSpcReduction="10000"/>
          </a:bodyPr>
          <a:lstStyle/>
          <a:p>
            <a:pPr>
              <a:spcAft>
                <a:spcPts val="0"/>
              </a:spcAft>
            </a:pPr>
            <a:r>
              <a:rPr lang="en-US" altLang="en-US" dirty="0"/>
              <a:t>Variability</a:t>
            </a:r>
          </a:p>
          <a:p>
            <a:pPr lvl="1">
              <a:spcAft>
                <a:spcPts val="0"/>
              </a:spcAft>
            </a:pPr>
            <a:r>
              <a:rPr lang="en-AU" altLang="en-US" dirty="0"/>
              <a:t>Variability refers to data whose meaning is constantly changing. This is particularly the case when gathering data relies on language processing. </a:t>
            </a:r>
            <a:endParaRPr lang="en-US" altLang="en-US" dirty="0"/>
          </a:p>
          <a:p>
            <a:pPr>
              <a:spcAft>
                <a:spcPts val="0"/>
              </a:spcAft>
            </a:pPr>
            <a:r>
              <a:rPr lang="en-AU" altLang="en-US" dirty="0"/>
              <a:t>Viscosity  </a:t>
            </a:r>
          </a:p>
          <a:p>
            <a:pPr lvl="1">
              <a:spcAft>
                <a:spcPts val="0"/>
              </a:spcAft>
            </a:pPr>
            <a:r>
              <a:rPr lang="en-AU" altLang="en-US" dirty="0"/>
              <a:t>This term is sometimes used to describe the latency or lag time in the data relative to the event being described.  We found that this is just as easily understood as an element of Velocity.</a:t>
            </a:r>
            <a:endParaRPr lang="en-US" altLang="en-US" dirty="0"/>
          </a:p>
          <a:p>
            <a:pPr>
              <a:spcAft>
                <a:spcPts val="0"/>
              </a:spcAft>
            </a:pPr>
            <a:r>
              <a:rPr lang="en-AU" altLang="en-US" dirty="0" err="1"/>
              <a:t>Virality</a:t>
            </a:r>
            <a:r>
              <a:rPr lang="en-AU" altLang="en-US" dirty="0"/>
              <a:t>  </a:t>
            </a:r>
          </a:p>
          <a:p>
            <a:pPr lvl="1">
              <a:spcAft>
                <a:spcPts val="0"/>
              </a:spcAft>
            </a:pPr>
            <a:r>
              <a:rPr lang="en-AU" altLang="en-US" dirty="0"/>
              <a:t>Defined by some users as the rate at which the data spreads; how often it is picked up and repeated by other users or events.</a:t>
            </a:r>
          </a:p>
          <a:p>
            <a:pPr>
              <a:spcAft>
                <a:spcPts val="0"/>
              </a:spcAft>
            </a:pPr>
            <a:r>
              <a:rPr lang="en-US" altLang="en-US" dirty="0"/>
              <a:t>Volatility</a:t>
            </a:r>
          </a:p>
          <a:p>
            <a:pPr lvl="1">
              <a:spcAft>
                <a:spcPts val="0"/>
              </a:spcAft>
            </a:pPr>
            <a:r>
              <a:rPr lang="en-AU" altLang="en-US" dirty="0"/>
              <a:t>Big data volatility refers to how long is data valid and how long should it be stored. </a:t>
            </a:r>
            <a:r>
              <a:rPr lang="en-US" altLang="en-US" dirty="0"/>
              <a:t>You</a:t>
            </a:r>
            <a:r>
              <a:rPr lang="en-AU" altLang="en-US" dirty="0"/>
              <a:t> need to determine at what point is data no longer relevant to the current analysis.</a:t>
            </a:r>
            <a:endParaRPr lang="en-US" altLang="en-US" dirty="0"/>
          </a:p>
          <a:p>
            <a:pPr>
              <a:spcAft>
                <a:spcPts val="0"/>
              </a:spcAft>
            </a:pPr>
            <a:r>
              <a:rPr lang="en-US" altLang="en-US" dirty="0"/>
              <a:t>More V’s in the future …</a:t>
            </a:r>
            <a:endParaRPr lang="en-AU" altLang="en-US" dirty="0"/>
          </a:p>
        </p:txBody>
      </p:sp>
      <p:sp>
        <p:nvSpPr>
          <p:cNvPr id="4" name="Slide Number Placeholder 3"/>
          <p:cNvSpPr>
            <a:spLocks noGrp="1"/>
          </p:cNvSpPr>
          <p:nvPr>
            <p:ph type="sldNum" sz="quarter" idx="12"/>
          </p:nvPr>
        </p:nvSpPr>
        <p:spPr/>
        <p:txBody>
          <a:bodyPr/>
          <a:lstStyle/>
          <a:p>
            <a:fld id="{D3B37EAC-F55D-4DB6-844E-80B9C7FB0F81}" type="slidenum">
              <a:rPr lang="en-US" smtClean="0"/>
              <a:t>19</a:t>
            </a:fld>
            <a:endParaRPr lang="en-US"/>
          </a:p>
        </p:txBody>
      </p:sp>
    </p:spTree>
    <p:extLst>
      <p:ext uri="{BB962C8B-B14F-4D97-AF65-F5344CB8AC3E}">
        <p14:creationId xmlns:p14="http://schemas.microsoft.com/office/powerpoint/2010/main" val="683787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Content</a:t>
            </a:r>
          </a:p>
        </p:txBody>
      </p:sp>
      <p:sp>
        <p:nvSpPr>
          <p:cNvPr id="3" name="Content Placeholder 2"/>
          <p:cNvSpPr>
            <a:spLocks noGrp="1"/>
          </p:cNvSpPr>
          <p:nvPr>
            <p:ph idx="1"/>
          </p:nvPr>
        </p:nvSpPr>
        <p:spPr/>
        <p:txBody>
          <a:bodyPr/>
          <a:lstStyle/>
          <a:p>
            <a:r>
              <a:rPr lang="en-US" dirty="0"/>
              <a:t>Big Data</a:t>
            </a:r>
          </a:p>
          <a:p>
            <a:pPr lvl="1"/>
            <a:r>
              <a:rPr lang="en-US" dirty="0"/>
              <a:t>Concepts</a:t>
            </a:r>
          </a:p>
          <a:p>
            <a:pPr lvl="1"/>
            <a:r>
              <a:rPr lang="en-US" dirty="0"/>
              <a:t>Big Data Characteristics </a:t>
            </a:r>
          </a:p>
          <a:p>
            <a:r>
              <a:rPr lang="en-US" dirty="0"/>
              <a:t>NoSQL</a:t>
            </a:r>
          </a:p>
          <a:p>
            <a:pPr lvl="1"/>
            <a:r>
              <a:rPr lang="en-US" dirty="0"/>
              <a:t>Problems with relational databases in managing Big Data</a:t>
            </a:r>
          </a:p>
          <a:p>
            <a:r>
              <a:rPr lang="en-US" dirty="0"/>
              <a:t>Big Data and Research</a:t>
            </a:r>
          </a:p>
        </p:txBody>
      </p:sp>
    </p:spTree>
    <p:extLst>
      <p:ext uri="{BB962C8B-B14F-4D97-AF65-F5344CB8AC3E}">
        <p14:creationId xmlns:p14="http://schemas.microsoft.com/office/powerpoint/2010/main" val="1158613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D3B37EAC-F55D-4DB6-844E-80B9C7FB0F81}" type="slidenum">
              <a:rPr lang="en-US" smtClean="0"/>
              <a:t>20</a:t>
            </a:fld>
            <a:endParaRPr lang="en-US"/>
          </a:p>
        </p:txBody>
      </p:sp>
      <p:pic>
        <p:nvPicPr>
          <p:cNvPr id="5" name="Picture 2" descr="http://www.isymmetry.com/assets/uploads/2015/02/big-data-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94169" y="1292229"/>
            <a:ext cx="3546475" cy="2682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516907" y="1292229"/>
            <a:ext cx="3538537" cy="2682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4" descr="http://previews.123rf.com/images/olechowski/olechowski1311/olechowski131100031/23796102-Big-data-concept-in-word-tag-cloud-on-black-background-Stock-Photo.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94169" y="4198942"/>
            <a:ext cx="3546475" cy="2522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7" descr="C:\Users\xcao\Desktop\bigdata.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16907" y="4198942"/>
            <a:ext cx="3538537" cy="2522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57591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Advantages of Relational Databases</a:t>
            </a:r>
          </a:p>
        </p:txBody>
      </p:sp>
      <p:sp>
        <p:nvSpPr>
          <p:cNvPr id="3" name="Content Placeholder 2"/>
          <p:cNvSpPr>
            <a:spLocks noGrp="1"/>
          </p:cNvSpPr>
          <p:nvPr>
            <p:ph idx="1"/>
          </p:nvPr>
        </p:nvSpPr>
        <p:spPr/>
        <p:txBody>
          <a:bodyPr/>
          <a:lstStyle/>
          <a:p>
            <a:r>
              <a:rPr lang="en-US" dirty="0"/>
              <a:t>Well-defined database schema</a:t>
            </a:r>
          </a:p>
          <a:p>
            <a:r>
              <a:rPr lang="en-US" dirty="0"/>
              <a:t>Flexible query language</a:t>
            </a:r>
          </a:p>
          <a:p>
            <a:r>
              <a:rPr lang="en-US" dirty="0"/>
              <a:t>Maintain database consistency in business transactions:</a:t>
            </a:r>
          </a:p>
          <a:p>
            <a:pPr lvl="1"/>
            <a:r>
              <a:rPr lang="en-US" dirty="0"/>
              <a:t>Concurrent database processing with multiple users</a:t>
            </a:r>
          </a:p>
          <a:p>
            <a:pPr lvl="2"/>
            <a:r>
              <a:rPr lang="en-US" dirty="0"/>
              <a:t>Reading/updating</a:t>
            </a:r>
          </a:p>
          <a:p>
            <a:pPr lvl="2"/>
            <a:r>
              <a:rPr lang="en-US" dirty="0"/>
              <a:t>Locking</a:t>
            </a:r>
          </a:p>
          <a:p>
            <a:endParaRPr lang="en-US" dirty="0"/>
          </a:p>
        </p:txBody>
      </p:sp>
      <p:pic>
        <p:nvPicPr>
          <p:cNvPr id="4" name="Picture 3"/>
          <p:cNvPicPr>
            <a:picLocks noChangeAspect="1"/>
          </p:cNvPicPr>
          <p:nvPr/>
        </p:nvPicPr>
        <p:blipFill>
          <a:blip r:embed="rId2"/>
          <a:stretch>
            <a:fillRect/>
          </a:stretch>
        </p:blipFill>
        <p:spPr>
          <a:xfrm>
            <a:off x="5586520" y="4020285"/>
            <a:ext cx="4042575" cy="1865430"/>
          </a:xfrm>
          <a:prstGeom prst="rect">
            <a:avLst/>
          </a:prstGeom>
        </p:spPr>
      </p:pic>
    </p:spTree>
    <p:extLst>
      <p:ext uri="{BB962C8B-B14F-4D97-AF65-F5344CB8AC3E}">
        <p14:creationId xmlns:p14="http://schemas.microsoft.com/office/powerpoint/2010/main" val="2231093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Transaction ACID Properties</a:t>
            </a:r>
            <a:endParaRPr lang="en-US" dirty="0"/>
          </a:p>
        </p:txBody>
      </p:sp>
      <p:sp>
        <p:nvSpPr>
          <p:cNvPr id="3" name="Content Placeholder 2"/>
          <p:cNvSpPr>
            <a:spLocks noGrp="1"/>
          </p:cNvSpPr>
          <p:nvPr>
            <p:ph idx="1"/>
          </p:nvPr>
        </p:nvSpPr>
        <p:spPr/>
        <p:txBody>
          <a:bodyPr/>
          <a:lstStyle/>
          <a:p>
            <a:pPr>
              <a:lnSpc>
                <a:spcPct val="80000"/>
              </a:lnSpc>
            </a:pPr>
            <a:r>
              <a:rPr lang="en-US" altLang="en-US" dirty="0"/>
              <a:t>Atomic</a:t>
            </a:r>
          </a:p>
          <a:p>
            <a:pPr lvl="1">
              <a:lnSpc>
                <a:spcPct val="80000"/>
              </a:lnSpc>
            </a:pPr>
            <a:r>
              <a:rPr lang="en-US" altLang="en-US" dirty="0"/>
              <a:t>Transaction cannot be subdivided</a:t>
            </a:r>
            <a:endParaRPr lang="en-US" altLang="zh-TW" dirty="0">
              <a:ea typeface="新細明體" panose="02020500000000000000" pitchFamily="18" charset="-120"/>
            </a:endParaRPr>
          </a:p>
          <a:p>
            <a:pPr lvl="1">
              <a:lnSpc>
                <a:spcPct val="80000"/>
              </a:lnSpc>
            </a:pPr>
            <a:r>
              <a:rPr lang="en-US" altLang="en-US" dirty="0"/>
              <a:t>All or nothing</a:t>
            </a:r>
          </a:p>
          <a:p>
            <a:pPr>
              <a:lnSpc>
                <a:spcPct val="80000"/>
              </a:lnSpc>
            </a:pPr>
            <a:r>
              <a:rPr lang="en-US" altLang="en-US" dirty="0"/>
              <a:t>Consistent</a:t>
            </a:r>
          </a:p>
          <a:p>
            <a:pPr lvl="1">
              <a:lnSpc>
                <a:spcPct val="80000"/>
              </a:lnSpc>
            </a:pPr>
            <a:r>
              <a:rPr lang="en-US" altLang="en-US" dirty="0"/>
              <a:t>Constraints don’t change from before transaction to after transaction</a:t>
            </a:r>
            <a:endParaRPr lang="en-US" altLang="zh-TW" dirty="0">
              <a:ea typeface="新細明體" panose="02020500000000000000" pitchFamily="18" charset="-120"/>
            </a:endParaRPr>
          </a:p>
          <a:p>
            <a:pPr lvl="1">
              <a:lnSpc>
                <a:spcPct val="80000"/>
              </a:lnSpc>
            </a:pPr>
            <a:r>
              <a:rPr lang="en-US" altLang="en-US" dirty="0"/>
              <a:t>A transaction transforms a database from one consistent state to another consistent state.</a:t>
            </a:r>
          </a:p>
          <a:p>
            <a:pPr>
              <a:lnSpc>
                <a:spcPct val="80000"/>
              </a:lnSpc>
            </a:pPr>
            <a:r>
              <a:rPr lang="en-US" altLang="en-US" dirty="0"/>
              <a:t>Isolated</a:t>
            </a:r>
            <a:endParaRPr lang="en-US" altLang="zh-TW" dirty="0">
              <a:ea typeface="新細明體" panose="02020500000000000000" pitchFamily="18" charset="-120"/>
            </a:endParaRPr>
          </a:p>
          <a:p>
            <a:pPr lvl="1">
              <a:lnSpc>
                <a:spcPct val="80000"/>
              </a:lnSpc>
            </a:pPr>
            <a:r>
              <a:rPr lang="en-US" altLang="en-US" dirty="0"/>
              <a:t>Transactions execute independently of one another.</a:t>
            </a:r>
          </a:p>
          <a:p>
            <a:pPr lvl="1">
              <a:lnSpc>
                <a:spcPct val="80000"/>
              </a:lnSpc>
            </a:pPr>
            <a:r>
              <a:rPr lang="en-US" altLang="en-US" dirty="0"/>
              <a:t>Database changes not revealed to users until after transaction has completed</a:t>
            </a:r>
          </a:p>
          <a:p>
            <a:pPr>
              <a:lnSpc>
                <a:spcPct val="80000"/>
              </a:lnSpc>
            </a:pPr>
            <a:r>
              <a:rPr lang="en-US" altLang="en-US" dirty="0"/>
              <a:t>Durable</a:t>
            </a:r>
          </a:p>
          <a:p>
            <a:pPr lvl="1">
              <a:lnSpc>
                <a:spcPct val="80000"/>
              </a:lnSpc>
            </a:pPr>
            <a:r>
              <a:rPr lang="en-US" altLang="en-US" dirty="0"/>
              <a:t>Database changes are permanent and must not be lost.</a:t>
            </a:r>
          </a:p>
          <a:p>
            <a:endParaRPr lang="en-US" dirty="0"/>
          </a:p>
        </p:txBody>
      </p:sp>
    </p:spTree>
    <p:extLst>
      <p:ext uri="{BB962C8B-B14F-4D97-AF65-F5344CB8AC3E}">
        <p14:creationId xmlns:p14="http://schemas.microsoft.com/office/powerpoint/2010/main" val="1746096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Problems with relational databases in managing Big Data</a:t>
            </a:r>
          </a:p>
        </p:txBody>
      </p:sp>
      <p:sp>
        <p:nvSpPr>
          <p:cNvPr id="3" name="Content Placeholder 2"/>
          <p:cNvSpPr>
            <a:spLocks noGrp="1"/>
          </p:cNvSpPr>
          <p:nvPr>
            <p:ph idx="1"/>
          </p:nvPr>
        </p:nvSpPr>
        <p:spPr/>
        <p:txBody>
          <a:bodyPr>
            <a:normAutofit lnSpcReduction="10000"/>
          </a:bodyPr>
          <a:lstStyle/>
          <a:p>
            <a:r>
              <a:rPr lang="en-US" dirty="0"/>
              <a:t>High overhead in maintaining database consistency</a:t>
            </a:r>
          </a:p>
          <a:p>
            <a:r>
              <a:rPr lang="en-US" dirty="0"/>
              <a:t>Do not support unstructured data search very well (i.e. google type searching)</a:t>
            </a:r>
          </a:p>
          <a:p>
            <a:r>
              <a:rPr lang="en-US" dirty="0"/>
              <a:t>Do not handle data in unexpected formats well</a:t>
            </a:r>
          </a:p>
          <a:p>
            <a:r>
              <a:rPr lang="en-US" dirty="0"/>
              <a:t>Don’t scale well to very large size databases:</a:t>
            </a:r>
          </a:p>
          <a:p>
            <a:pPr lvl="1"/>
            <a:r>
              <a:rPr lang="en-US" dirty="0"/>
              <a:t>Expensive “scale up”: adding processer, storage</a:t>
            </a:r>
          </a:p>
          <a:p>
            <a:pPr lvl="1"/>
            <a:r>
              <a:rPr lang="en-US" dirty="0"/>
              <a:t>Slow query response time</a:t>
            </a:r>
          </a:p>
          <a:p>
            <a:pPr lvl="1"/>
            <a:r>
              <a:rPr lang="en-US" dirty="0"/>
              <a:t>Data must move to server</a:t>
            </a:r>
          </a:p>
          <a:p>
            <a:pPr lvl="1"/>
            <a:r>
              <a:rPr lang="en-US" dirty="0"/>
              <a:t>Server failure</a:t>
            </a:r>
          </a:p>
          <a:p>
            <a:r>
              <a:rPr lang="en-US" dirty="0"/>
              <a:t>Organizations such as Facebook, Yahoo, Google, and Amazon were among the first to decide that relational databases were not good solutions for the volumes and types of data that they were dealing with.</a:t>
            </a:r>
          </a:p>
        </p:txBody>
      </p:sp>
    </p:spTree>
    <p:extLst>
      <p:ext uri="{BB962C8B-B14F-4D97-AF65-F5344CB8AC3E}">
        <p14:creationId xmlns:p14="http://schemas.microsoft.com/office/powerpoint/2010/main" val="1935670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needed in new approach</a:t>
            </a:r>
          </a:p>
        </p:txBody>
      </p:sp>
      <p:sp>
        <p:nvSpPr>
          <p:cNvPr id="3" name="Content Placeholder 2"/>
          <p:cNvSpPr>
            <a:spLocks noGrp="1"/>
          </p:cNvSpPr>
          <p:nvPr>
            <p:ph idx="1"/>
          </p:nvPr>
        </p:nvSpPr>
        <p:spPr/>
        <p:txBody>
          <a:bodyPr/>
          <a:lstStyle/>
          <a:p>
            <a:r>
              <a:rPr lang="en-US" dirty="0"/>
              <a:t>Deal with data size never imagined before.</a:t>
            </a:r>
          </a:p>
          <a:p>
            <a:r>
              <a:rPr lang="en-US" dirty="0"/>
              <a:t>Hardware failure should be expected.</a:t>
            </a:r>
          </a:p>
          <a:p>
            <a:r>
              <a:rPr lang="en-US" dirty="0"/>
              <a:t>Data has gravity, compute has to move to data.</a:t>
            </a:r>
          </a:p>
          <a:p>
            <a:endParaRPr lang="en-US" dirty="0"/>
          </a:p>
        </p:txBody>
      </p:sp>
    </p:spTree>
    <p:extLst>
      <p:ext uri="{BB962C8B-B14F-4D97-AF65-F5344CB8AC3E}">
        <p14:creationId xmlns:p14="http://schemas.microsoft.com/office/powerpoint/2010/main" val="3398461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Hadoop?</a:t>
            </a:r>
          </a:p>
        </p:txBody>
      </p:sp>
      <p:sp>
        <p:nvSpPr>
          <p:cNvPr id="3" name="Content Placeholder 2"/>
          <p:cNvSpPr>
            <a:spLocks noGrp="1"/>
          </p:cNvSpPr>
          <p:nvPr>
            <p:ph idx="1"/>
          </p:nvPr>
        </p:nvSpPr>
        <p:spPr/>
        <p:txBody>
          <a:bodyPr/>
          <a:lstStyle/>
          <a:p>
            <a:r>
              <a:rPr lang="en-US" dirty="0"/>
              <a:t>Open source project by Apache Foundation</a:t>
            </a:r>
          </a:p>
          <a:p>
            <a:r>
              <a:rPr lang="en-US" dirty="0"/>
              <a:t>Based on papers published by Google</a:t>
            </a:r>
          </a:p>
          <a:p>
            <a:pPr lvl="1"/>
            <a:r>
              <a:rPr lang="en-US" dirty="0"/>
              <a:t>Google File System ( Oct, 2003)</a:t>
            </a:r>
          </a:p>
          <a:p>
            <a:pPr lvl="1"/>
            <a:r>
              <a:rPr lang="en-US" dirty="0"/>
              <a:t>MapReduce ( Dec, 2004)</a:t>
            </a:r>
          </a:p>
          <a:p>
            <a:r>
              <a:rPr lang="en-US" dirty="0"/>
              <a:t>Consists of two core components</a:t>
            </a:r>
          </a:p>
          <a:p>
            <a:pPr lvl="1"/>
            <a:r>
              <a:rPr lang="en-US" dirty="0"/>
              <a:t>Hadoop Distributed File System (Storage)</a:t>
            </a:r>
          </a:p>
          <a:p>
            <a:pPr lvl="1"/>
            <a:r>
              <a:rPr lang="en-US" dirty="0"/>
              <a:t>MapReduce (Compute)</a:t>
            </a:r>
          </a:p>
          <a:p>
            <a:endParaRPr lang="en-US" dirty="0"/>
          </a:p>
        </p:txBody>
      </p:sp>
    </p:spTree>
    <p:extLst>
      <p:ext uri="{BB962C8B-B14F-4D97-AF65-F5344CB8AC3E}">
        <p14:creationId xmlns:p14="http://schemas.microsoft.com/office/powerpoint/2010/main" val="14322308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Hadoop fits in the new approach</a:t>
            </a:r>
          </a:p>
        </p:txBody>
      </p:sp>
      <p:sp>
        <p:nvSpPr>
          <p:cNvPr id="3" name="Content Placeholder 2"/>
          <p:cNvSpPr>
            <a:spLocks noGrp="1"/>
          </p:cNvSpPr>
          <p:nvPr>
            <p:ph idx="1"/>
          </p:nvPr>
        </p:nvSpPr>
        <p:spPr/>
        <p:txBody>
          <a:bodyPr/>
          <a:lstStyle/>
          <a:p>
            <a:r>
              <a:rPr lang="en-US" dirty="0"/>
              <a:t>Run on cluster of low cost commodity servers so can accommodate petabytes of data cost effectively.</a:t>
            </a:r>
          </a:p>
          <a:p>
            <a:r>
              <a:rPr lang="en-US" dirty="0"/>
              <a:t>Embraces partial failures </a:t>
            </a:r>
          </a:p>
          <a:p>
            <a:r>
              <a:rPr lang="en-US" dirty="0"/>
              <a:t>Data locality (computation on local node where</a:t>
            </a:r>
          </a:p>
          <a:p>
            <a:r>
              <a:rPr lang="en-US" dirty="0"/>
              <a:t>data resides)</a:t>
            </a:r>
          </a:p>
          <a:p>
            <a:r>
              <a:rPr lang="en-US" dirty="0"/>
              <a:t>Horizontally Scales</a:t>
            </a:r>
          </a:p>
          <a:p>
            <a:pPr lvl="1"/>
            <a:r>
              <a:rPr lang="en-US" dirty="0"/>
              <a:t>Scale Out</a:t>
            </a:r>
          </a:p>
          <a:p>
            <a:r>
              <a:rPr lang="en-US" dirty="0"/>
              <a:t>Hadoop file is:</a:t>
            </a:r>
          </a:p>
          <a:p>
            <a:pPr lvl="1"/>
            <a:r>
              <a:rPr lang="en-US" dirty="0"/>
              <a:t>Distributed: a file is stored in many servers</a:t>
            </a:r>
          </a:p>
          <a:p>
            <a:pPr lvl="1"/>
            <a:r>
              <a:rPr lang="en-US" dirty="0"/>
              <a:t>Replicated: a file is replicated with many copies</a:t>
            </a:r>
          </a:p>
          <a:p>
            <a:endParaRPr lang="en-US" dirty="0"/>
          </a:p>
        </p:txBody>
      </p:sp>
    </p:spTree>
    <p:extLst>
      <p:ext uri="{BB962C8B-B14F-4D97-AF65-F5344CB8AC3E}">
        <p14:creationId xmlns:p14="http://schemas.microsoft.com/office/powerpoint/2010/main" val="5740128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NoSQL Database </a:t>
            </a:r>
            <a:endParaRPr lang="en-US" dirty="0"/>
          </a:p>
        </p:txBody>
      </p:sp>
      <p:sp>
        <p:nvSpPr>
          <p:cNvPr id="3" name="Content Placeholder 2"/>
          <p:cNvSpPr>
            <a:spLocks noGrp="1"/>
          </p:cNvSpPr>
          <p:nvPr>
            <p:ph idx="1"/>
          </p:nvPr>
        </p:nvSpPr>
        <p:spPr/>
        <p:txBody>
          <a:bodyPr/>
          <a:lstStyle/>
          <a:p>
            <a:r>
              <a:rPr lang="en-US" altLang="en-US" dirty="0" err="1"/>
              <a:t>NotOnlySQL</a:t>
            </a:r>
            <a:r>
              <a:rPr lang="en-US" altLang="en-US" dirty="0"/>
              <a:t> is a broad class of database management systems identified by non-adherence to the widely used relational database management system model. </a:t>
            </a:r>
          </a:p>
          <a:p>
            <a:r>
              <a:rPr lang="en-US" altLang="en-US" dirty="0"/>
              <a:t>They are useful when working with a huge quantity of data when the data's nature does not require a relational model. </a:t>
            </a:r>
          </a:p>
          <a:p>
            <a:endParaRPr lang="en-US" dirty="0"/>
          </a:p>
        </p:txBody>
      </p:sp>
    </p:spTree>
    <p:extLst>
      <p:ext uri="{BB962C8B-B14F-4D97-AF65-F5344CB8AC3E}">
        <p14:creationId xmlns:p14="http://schemas.microsoft.com/office/powerpoint/2010/main" val="41142540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NoSQL Databases</a:t>
            </a:r>
          </a:p>
        </p:txBody>
      </p:sp>
      <p:sp>
        <p:nvSpPr>
          <p:cNvPr id="3" name="Content Placeholder 2"/>
          <p:cNvSpPr>
            <a:spLocks noGrp="1"/>
          </p:cNvSpPr>
          <p:nvPr>
            <p:ph idx="1"/>
          </p:nvPr>
        </p:nvSpPr>
        <p:spPr/>
        <p:txBody>
          <a:bodyPr/>
          <a:lstStyle/>
          <a:p>
            <a:r>
              <a:rPr lang="en-US" dirty="0"/>
              <a:t>Column-oriented database</a:t>
            </a:r>
          </a:p>
          <a:p>
            <a:pPr lvl="1"/>
            <a:r>
              <a:rPr lang="en-US" dirty="0"/>
              <a:t> Example: Cassandra</a:t>
            </a:r>
          </a:p>
          <a:p>
            <a:r>
              <a:rPr lang="en-US" dirty="0"/>
              <a:t>Document-oriented database:</a:t>
            </a:r>
          </a:p>
          <a:p>
            <a:pPr lvl="1"/>
            <a:r>
              <a:rPr lang="en-US" dirty="0"/>
              <a:t>Example: MongoDB, </a:t>
            </a:r>
            <a:r>
              <a:rPr lang="en-US" dirty="0" err="1"/>
              <a:t>CouchDB</a:t>
            </a:r>
            <a:endParaRPr lang="en-US" dirty="0"/>
          </a:p>
          <a:p>
            <a:r>
              <a:rPr lang="en-US" dirty="0"/>
              <a:t>Data stored in JSON, JavaScript Object Notation, format</a:t>
            </a:r>
          </a:p>
          <a:p>
            <a:endParaRPr lang="en-US" dirty="0"/>
          </a:p>
        </p:txBody>
      </p:sp>
    </p:spTree>
    <p:extLst>
      <p:ext uri="{BB962C8B-B14F-4D97-AF65-F5344CB8AC3E}">
        <p14:creationId xmlns:p14="http://schemas.microsoft.com/office/powerpoint/2010/main" val="4053672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OLAP and data mining with Big Data</a:t>
            </a:r>
          </a:p>
        </p:txBody>
      </p:sp>
      <p:sp>
        <p:nvSpPr>
          <p:cNvPr id="3" name="Content Placeholder 2"/>
          <p:cNvSpPr>
            <a:spLocks noGrp="1"/>
          </p:cNvSpPr>
          <p:nvPr>
            <p:ph idx="1"/>
          </p:nvPr>
        </p:nvSpPr>
        <p:spPr/>
        <p:txBody>
          <a:bodyPr/>
          <a:lstStyle/>
          <a:p>
            <a:r>
              <a:rPr lang="en-US" dirty="0"/>
              <a:t>Warehouse Architecture</a:t>
            </a:r>
          </a:p>
        </p:txBody>
      </p:sp>
      <p:grpSp>
        <p:nvGrpSpPr>
          <p:cNvPr id="4" name="Group 3"/>
          <p:cNvGrpSpPr/>
          <p:nvPr/>
        </p:nvGrpSpPr>
        <p:grpSpPr>
          <a:xfrm>
            <a:off x="2163565" y="1898982"/>
            <a:ext cx="7951395" cy="4575175"/>
            <a:chOff x="1230313" y="1625600"/>
            <a:chExt cx="6680200" cy="4575175"/>
          </a:xfrm>
        </p:grpSpPr>
        <p:grpSp>
          <p:nvGrpSpPr>
            <p:cNvPr id="5" name="Group 5"/>
            <p:cNvGrpSpPr>
              <a:grpSpLocks/>
            </p:cNvGrpSpPr>
            <p:nvPr/>
          </p:nvGrpSpPr>
          <p:grpSpPr bwMode="auto">
            <a:xfrm>
              <a:off x="1382713" y="1728788"/>
              <a:ext cx="1660525" cy="468312"/>
              <a:chOff x="880" y="1248"/>
              <a:chExt cx="1046" cy="295"/>
            </a:xfrm>
          </p:grpSpPr>
          <p:sp>
            <p:nvSpPr>
              <p:cNvPr id="53" name="Oval 3"/>
              <p:cNvSpPr>
                <a:spLocks noChangeArrowheads="1"/>
              </p:cNvSpPr>
              <p:nvPr/>
            </p:nvSpPr>
            <p:spPr bwMode="auto">
              <a:xfrm>
                <a:off x="880" y="1248"/>
                <a:ext cx="1046" cy="295"/>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4" name="Rectangle 4"/>
              <p:cNvSpPr>
                <a:spLocks noChangeArrowheads="1"/>
              </p:cNvSpPr>
              <p:nvPr/>
            </p:nvSpPr>
            <p:spPr bwMode="auto">
              <a:xfrm>
                <a:off x="1140" y="1286"/>
                <a:ext cx="52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r>
                  <a:rPr lang="en-US" sz="2000">
                    <a:solidFill>
                      <a:schemeClr val="tx1"/>
                    </a:solidFill>
                  </a:rPr>
                  <a:t>Client</a:t>
                </a:r>
              </a:p>
            </p:txBody>
          </p:sp>
        </p:grpSp>
        <p:grpSp>
          <p:nvGrpSpPr>
            <p:cNvPr id="6" name="Group 8"/>
            <p:cNvGrpSpPr>
              <a:grpSpLocks/>
            </p:cNvGrpSpPr>
            <p:nvPr/>
          </p:nvGrpSpPr>
          <p:grpSpPr bwMode="auto">
            <a:xfrm>
              <a:off x="6207125" y="1625600"/>
              <a:ext cx="1660525" cy="468313"/>
              <a:chOff x="3919" y="1183"/>
              <a:chExt cx="1046" cy="295"/>
            </a:xfrm>
          </p:grpSpPr>
          <p:sp>
            <p:nvSpPr>
              <p:cNvPr id="51" name="Oval 6"/>
              <p:cNvSpPr>
                <a:spLocks noChangeArrowheads="1"/>
              </p:cNvSpPr>
              <p:nvPr/>
            </p:nvSpPr>
            <p:spPr bwMode="auto">
              <a:xfrm>
                <a:off x="3919" y="1183"/>
                <a:ext cx="1046" cy="295"/>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 name="Rectangle 7"/>
              <p:cNvSpPr>
                <a:spLocks noChangeArrowheads="1"/>
              </p:cNvSpPr>
              <p:nvPr/>
            </p:nvSpPr>
            <p:spPr bwMode="auto">
              <a:xfrm>
                <a:off x="4179" y="1221"/>
                <a:ext cx="52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r>
                  <a:rPr lang="en-US" sz="2000">
                    <a:solidFill>
                      <a:schemeClr val="tx1"/>
                    </a:solidFill>
                  </a:rPr>
                  <a:t>Client</a:t>
                </a:r>
              </a:p>
            </p:txBody>
          </p:sp>
        </p:grpSp>
        <p:grpSp>
          <p:nvGrpSpPr>
            <p:cNvPr id="7" name="Group 15"/>
            <p:cNvGrpSpPr>
              <a:grpSpLocks/>
            </p:cNvGrpSpPr>
            <p:nvPr/>
          </p:nvGrpSpPr>
          <p:grpSpPr bwMode="auto">
            <a:xfrm>
              <a:off x="3733800" y="3048000"/>
              <a:ext cx="1944688" cy="950913"/>
              <a:chOff x="2361" y="2079"/>
              <a:chExt cx="1225" cy="599"/>
            </a:xfrm>
          </p:grpSpPr>
          <p:sp>
            <p:nvSpPr>
              <p:cNvPr id="45" name="Oval 9"/>
              <p:cNvSpPr>
                <a:spLocks noChangeArrowheads="1"/>
              </p:cNvSpPr>
              <p:nvPr/>
            </p:nvSpPr>
            <p:spPr bwMode="auto">
              <a:xfrm>
                <a:off x="2373" y="2506"/>
                <a:ext cx="1213" cy="172"/>
              </a:xfrm>
              <a:prstGeom prst="ellipse">
                <a:avLst/>
              </a:prstGeom>
              <a:solidFill>
                <a:schemeClr val="tx2"/>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6" name="Rectangle 10"/>
              <p:cNvSpPr>
                <a:spLocks noChangeArrowheads="1"/>
              </p:cNvSpPr>
              <p:nvPr/>
            </p:nvSpPr>
            <p:spPr bwMode="auto">
              <a:xfrm>
                <a:off x="2361" y="2151"/>
                <a:ext cx="1216" cy="444"/>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7" name="Oval 11"/>
              <p:cNvSpPr>
                <a:spLocks noChangeArrowheads="1"/>
              </p:cNvSpPr>
              <p:nvPr/>
            </p:nvSpPr>
            <p:spPr bwMode="auto">
              <a:xfrm>
                <a:off x="2378" y="2079"/>
                <a:ext cx="1208" cy="130"/>
              </a:xfrm>
              <a:prstGeom prst="ellipse">
                <a:avLst/>
              </a:prstGeom>
              <a:solidFill>
                <a:schemeClr val="tx2"/>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8" name="Line 12"/>
              <p:cNvSpPr>
                <a:spLocks noChangeShapeType="1"/>
              </p:cNvSpPr>
              <p:nvPr/>
            </p:nvSpPr>
            <p:spPr bwMode="auto">
              <a:xfrm>
                <a:off x="3585" y="2169"/>
                <a:ext cx="0" cy="409"/>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9" name="Line 13"/>
              <p:cNvSpPr>
                <a:spLocks noChangeShapeType="1"/>
              </p:cNvSpPr>
              <p:nvPr/>
            </p:nvSpPr>
            <p:spPr bwMode="auto">
              <a:xfrm>
                <a:off x="2367" y="2183"/>
                <a:ext cx="0" cy="41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0" name="Rectangle 14"/>
              <p:cNvSpPr>
                <a:spLocks noChangeArrowheads="1"/>
              </p:cNvSpPr>
              <p:nvPr/>
            </p:nvSpPr>
            <p:spPr bwMode="auto">
              <a:xfrm>
                <a:off x="2489" y="2315"/>
                <a:ext cx="957"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r>
                  <a:rPr lang="en-US" sz="2000">
                    <a:solidFill>
                      <a:schemeClr val="bg1"/>
                    </a:solidFill>
                  </a:rPr>
                  <a:t>Warehouse</a:t>
                </a:r>
              </a:p>
            </p:txBody>
          </p:sp>
        </p:grpSp>
        <p:sp>
          <p:nvSpPr>
            <p:cNvPr id="8" name="Line 16"/>
            <p:cNvSpPr>
              <a:spLocks noChangeShapeType="1"/>
            </p:cNvSpPr>
            <p:nvPr/>
          </p:nvSpPr>
          <p:spPr bwMode="auto">
            <a:xfrm>
              <a:off x="2951163" y="2111375"/>
              <a:ext cx="511175" cy="146050"/>
            </a:xfrm>
            <a:prstGeom prst="line">
              <a:avLst/>
            </a:prstGeom>
            <a:noFill/>
            <a:ln w="254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 name="Line 17"/>
            <p:cNvSpPr>
              <a:spLocks noChangeShapeType="1"/>
            </p:cNvSpPr>
            <p:nvPr/>
          </p:nvSpPr>
          <p:spPr bwMode="auto">
            <a:xfrm flipH="1">
              <a:off x="5900738" y="1993900"/>
              <a:ext cx="481012" cy="263525"/>
            </a:xfrm>
            <a:prstGeom prst="line">
              <a:avLst/>
            </a:prstGeom>
            <a:noFill/>
            <a:ln w="254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 name="Line 18"/>
            <p:cNvSpPr>
              <a:spLocks noChangeShapeType="1"/>
            </p:cNvSpPr>
            <p:nvPr/>
          </p:nvSpPr>
          <p:spPr bwMode="auto">
            <a:xfrm flipV="1">
              <a:off x="1871663" y="4811713"/>
              <a:ext cx="1547812" cy="376237"/>
            </a:xfrm>
            <a:prstGeom prst="line">
              <a:avLst/>
            </a:prstGeom>
            <a:noFill/>
            <a:ln w="254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 name="Line 19"/>
            <p:cNvSpPr>
              <a:spLocks noChangeShapeType="1"/>
            </p:cNvSpPr>
            <p:nvPr/>
          </p:nvSpPr>
          <p:spPr bwMode="auto">
            <a:xfrm flipH="1" flipV="1">
              <a:off x="5943600" y="4811713"/>
              <a:ext cx="1398588" cy="392112"/>
            </a:xfrm>
            <a:prstGeom prst="line">
              <a:avLst/>
            </a:prstGeom>
            <a:noFill/>
            <a:ln w="254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 name="Line 20"/>
            <p:cNvSpPr>
              <a:spLocks noChangeShapeType="1"/>
            </p:cNvSpPr>
            <p:nvPr/>
          </p:nvSpPr>
          <p:spPr bwMode="auto">
            <a:xfrm flipV="1">
              <a:off x="4629150" y="3979863"/>
              <a:ext cx="1588" cy="333375"/>
            </a:xfrm>
            <a:prstGeom prst="line">
              <a:avLst/>
            </a:prstGeom>
            <a:noFill/>
            <a:ln w="254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13" name="Group 27"/>
            <p:cNvGrpSpPr>
              <a:grpSpLocks/>
            </p:cNvGrpSpPr>
            <p:nvPr/>
          </p:nvGrpSpPr>
          <p:grpSpPr bwMode="auto">
            <a:xfrm>
              <a:off x="1230313" y="5183188"/>
              <a:ext cx="1157287" cy="995362"/>
              <a:chOff x="784" y="3424"/>
              <a:chExt cx="729" cy="627"/>
            </a:xfrm>
          </p:grpSpPr>
          <p:sp>
            <p:nvSpPr>
              <p:cNvPr id="39" name="Oval 21"/>
              <p:cNvSpPr>
                <a:spLocks noChangeArrowheads="1"/>
              </p:cNvSpPr>
              <p:nvPr/>
            </p:nvSpPr>
            <p:spPr bwMode="auto">
              <a:xfrm>
                <a:off x="788" y="3888"/>
                <a:ext cx="708" cy="163"/>
              </a:xfrm>
              <a:prstGeom prst="ellipse">
                <a:avLst/>
              </a:prstGeom>
              <a:solidFill>
                <a:schemeClr val="accent2"/>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0" name="Rectangle 22"/>
              <p:cNvSpPr>
                <a:spLocks noChangeArrowheads="1"/>
              </p:cNvSpPr>
              <p:nvPr/>
            </p:nvSpPr>
            <p:spPr bwMode="auto">
              <a:xfrm>
                <a:off x="795" y="3515"/>
                <a:ext cx="715" cy="464"/>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 name="Oval 23"/>
              <p:cNvSpPr>
                <a:spLocks noChangeArrowheads="1"/>
              </p:cNvSpPr>
              <p:nvPr/>
            </p:nvSpPr>
            <p:spPr bwMode="auto">
              <a:xfrm>
                <a:off x="784" y="3424"/>
                <a:ext cx="713" cy="159"/>
              </a:xfrm>
              <a:prstGeom prst="ellipse">
                <a:avLst/>
              </a:prstGeom>
              <a:solidFill>
                <a:schemeClr val="accent2"/>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 name="Rectangle 24"/>
              <p:cNvSpPr>
                <a:spLocks noChangeArrowheads="1"/>
              </p:cNvSpPr>
              <p:nvPr/>
            </p:nvSpPr>
            <p:spPr bwMode="auto">
              <a:xfrm>
                <a:off x="857" y="3658"/>
                <a:ext cx="63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r>
                  <a:rPr lang="en-US" sz="2000">
                    <a:solidFill>
                      <a:schemeClr val="tx1"/>
                    </a:solidFill>
                  </a:rPr>
                  <a:t>Source</a:t>
                </a:r>
              </a:p>
            </p:txBody>
          </p:sp>
          <p:sp>
            <p:nvSpPr>
              <p:cNvPr id="43" name="Line 25"/>
              <p:cNvSpPr>
                <a:spLocks noChangeShapeType="1"/>
              </p:cNvSpPr>
              <p:nvPr/>
            </p:nvSpPr>
            <p:spPr bwMode="auto">
              <a:xfrm flipH="1">
                <a:off x="1509" y="3534"/>
                <a:ext cx="4" cy="438"/>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4" name="Line 26"/>
              <p:cNvSpPr>
                <a:spLocks noChangeShapeType="1"/>
              </p:cNvSpPr>
              <p:nvPr/>
            </p:nvSpPr>
            <p:spPr bwMode="auto">
              <a:xfrm>
                <a:off x="786" y="3522"/>
                <a:ext cx="0" cy="429"/>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14" name="Group 34"/>
            <p:cNvGrpSpPr>
              <a:grpSpLocks/>
            </p:cNvGrpSpPr>
            <p:nvPr/>
          </p:nvGrpSpPr>
          <p:grpSpPr bwMode="auto">
            <a:xfrm>
              <a:off x="4054475" y="5203825"/>
              <a:ext cx="1157288" cy="995363"/>
              <a:chOff x="2563" y="3437"/>
              <a:chExt cx="729" cy="627"/>
            </a:xfrm>
          </p:grpSpPr>
          <p:sp>
            <p:nvSpPr>
              <p:cNvPr id="33" name="Oval 28"/>
              <p:cNvSpPr>
                <a:spLocks noChangeArrowheads="1"/>
              </p:cNvSpPr>
              <p:nvPr/>
            </p:nvSpPr>
            <p:spPr bwMode="auto">
              <a:xfrm>
                <a:off x="2567" y="3901"/>
                <a:ext cx="708" cy="163"/>
              </a:xfrm>
              <a:prstGeom prst="ellipse">
                <a:avLst/>
              </a:prstGeom>
              <a:solidFill>
                <a:schemeClr val="accent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 name="Rectangle 29"/>
              <p:cNvSpPr>
                <a:spLocks noChangeArrowheads="1"/>
              </p:cNvSpPr>
              <p:nvPr/>
            </p:nvSpPr>
            <p:spPr bwMode="auto">
              <a:xfrm>
                <a:off x="2574" y="3528"/>
                <a:ext cx="715" cy="464"/>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 name="Oval 30"/>
              <p:cNvSpPr>
                <a:spLocks noChangeArrowheads="1"/>
              </p:cNvSpPr>
              <p:nvPr/>
            </p:nvSpPr>
            <p:spPr bwMode="auto">
              <a:xfrm>
                <a:off x="2563" y="3437"/>
                <a:ext cx="713" cy="159"/>
              </a:xfrm>
              <a:prstGeom prst="ellipse">
                <a:avLst/>
              </a:prstGeom>
              <a:solidFill>
                <a:schemeClr val="accent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6" name="Rectangle 31"/>
              <p:cNvSpPr>
                <a:spLocks noChangeArrowheads="1"/>
              </p:cNvSpPr>
              <p:nvPr/>
            </p:nvSpPr>
            <p:spPr bwMode="auto">
              <a:xfrm>
                <a:off x="2636" y="3671"/>
                <a:ext cx="63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r>
                  <a:rPr lang="en-US" sz="2000">
                    <a:solidFill>
                      <a:schemeClr val="tx1"/>
                    </a:solidFill>
                  </a:rPr>
                  <a:t>Source</a:t>
                </a:r>
              </a:p>
            </p:txBody>
          </p:sp>
          <p:sp>
            <p:nvSpPr>
              <p:cNvPr id="37" name="Line 32"/>
              <p:cNvSpPr>
                <a:spLocks noChangeShapeType="1"/>
              </p:cNvSpPr>
              <p:nvPr/>
            </p:nvSpPr>
            <p:spPr bwMode="auto">
              <a:xfrm flipH="1">
                <a:off x="3288" y="3547"/>
                <a:ext cx="4" cy="438"/>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8" name="Line 33"/>
              <p:cNvSpPr>
                <a:spLocks noChangeShapeType="1"/>
              </p:cNvSpPr>
              <p:nvPr/>
            </p:nvSpPr>
            <p:spPr bwMode="auto">
              <a:xfrm>
                <a:off x="2565" y="3535"/>
                <a:ext cx="0" cy="429"/>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15" name="Group 41"/>
            <p:cNvGrpSpPr>
              <a:grpSpLocks/>
            </p:cNvGrpSpPr>
            <p:nvPr/>
          </p:nvGrpSpPr>
          <p:grpSpPr bwMode="auto">
            <a:xfrm>
              <a:off x="6753225" y="5205413"/>
              <a:ext cx="1157288" cy="995362"/>
              <a:chOff x="4263" y="3438"/>
              <a:chExt cx="729" cy="627"/>
            </a:xfrm>
          </p:grpSpPr>
          <p:sp>
            <p:nvSpPr>
              <p:cNvPr id="27" name="Oval 35"/>
              <p:cNvSpPr>
                <a:spLocks noChangeArrowheads="1"/>
              </p:cNvSpPr>
              <p:nvPr/>
            </p:nvSpPr>
            <p:spPr bwMode="auto">
              <a:xfrm>
                <a:off x="4267" y="3902"/>
                <a:ext cx="708" cy="163"/>
              </a:xfrm>
              <a:prstGeom prst="ellipse">
                <a:avLst/>
              </a:prstGeom>
              <a:solidFill>
                <a:schemeClr val="fo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8" name="Rectangle 36"/>
              <p:cNvSpPr>
                <a:spLocks noChangeArrowheads="1"/>
              </p:cNvSpPr>
              <p:nvPr/>
            </p:nvSpPr>
            <p:spPr bwMode="auto">
              <a:xfrm>
                <a:off x="4274" y="3529"/>
                <a:ext cx="715" cy="464"/>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9" name="Oval 37"/>
              <p:cNvSpPr>
                <a:spLocks noChangeArrowheads="1"/>
              </p:cNvSpPr>
              <p:nvPr/>
            </p:nvSpPr>
            <p:spPr bwMode="auto">
              <a:xfrm>
                <a:off x="4263" y="3438"/>
                <a:ext cx="713" cy="159"/>
              </a:xfrm>
              <a:prstGeom prst="ellipse">
                <a:avLst/>
              </a:prstGeom>
              <a:solidFill>
                <a:schemeClr val="fo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0" name="Rectangle 38"/>
              <p:cNvSpPr>
                <a:spLocks noChangeArrowheads="1"/>
              </p:cNvSpPr>
              <p:nvPr/>
            </p:nvSpPr>
            <p:spPr bwMode="auto">
              <a:xfrm>
                <a:off x="4336" y="3672"/>
                <a:ext cx="63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r>
                  <a:rPr lang="en-US" sz="2000">
                    <a:solidFill>
                      <a:schemeClr val="tx1"/>
                    </a:solidFill>
                  </a:rPr>
                  <a:t>Source</a:t>
                </a:r>
              </a:p>
            </p:txBody>
          </p:sp>
          <p:sp>
            <p:nvSpPr>
              <p:cNvPr id="31" name="Line 39"/>
              <p:cNvSpPr>
                <a:spLocks noChangeShapeType="1"/>
              </p:cNvSpPr>
              <p:nvPr/>
            </p:nvSpPr>
            <p:spPr bwMode="auto">
              <a:xfrm flipH="1">
                <a:off x="4988" y="3548"/>
                <a:ext cx="4" cy="438"/>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2" name="Line 40"/>
              <p:cNvSpPr>
                <a:spLocks noChangeShapeType="1"/>
              </p:cNvSpPr>
              <p:nvPr/>
            </p:nvSpPr>
            <p:spPr bwMode="auto">
              <a:xfrm>
                <a:off x="4265" y="3536"/>
                <a:ext cx="0" cy="429"/>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16" name="Group 44"/>
            <p:cNvGrpSpPr>
              <a:grpSpLocks/>
            </p:cNvGrpSpPr>
            <p:nvPr/>
          </p:nvGrpSpPr>
          <p:grpSpPr bwMode="auto">
            <a:xfrm>
              <a:off x="3067050" y="2093913"/>
              <a:ext cx="3802063" cy="603250"/>
              <a:chOff x="1941" y="1478"/>
              <a:chExt cx="2395" cy="380"/>
            </a:xfrm>
          </p:grpSpPr>
          <p:sp>
            <p:nvSpPr>
              <p:cNvPr id="25" name="AutoShape 42"/>
              <p:cNvSpPr>
                <a:spLocks noChangeArrowheads="1"/>
              </p:cNvSpPr>
              <p:nvPr/>
            </p:nvSpPr>
            <p:spPr bwMode="auto">
              <a:xfrm>
                <a:off x="1941" y="1478"/>
                <a:ext cx="2395" cy="380"/>
              </a:xfrm>
              <a:prstGeom prst="star16">
                <a:avLst>
                  <a:gd name="adj" fmla="val 37500"/>
                </a:avLst>
              </a:prstGeom>
              <a:solidFill>
                <a:schemeClr val="bg2"/>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6" name="Rectangle 43"/>
              <p:cNvSpPr>
                <a:spLocks noChangeArrowheads="1"/>
              </p:cNvSpPr>
              <p:nvPr/>
            </p:nvSpPr>
            <p:spPr bwMode="auto">
              <a:xfrm>
                <a:off x="2273" y="1546"/>
                <a:ext cx="137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r>
                  <a:rPr lang="en-US" sz="2000">
                    <a:solidFill>
                      <a:schemeClr val="tx1"/>
                    </a:solidFill>
                  </a:rPr>
                  <a:t>Query &amp; Analysis</a:t>
                </a:r>
              </a:p>
            </p:txBody>
          </p:sp>
        </p:grpSp>
        <p:grpSp>
          <p:nvGrpSpPr>
            <p:cNvPr id="17" name="Group 47"/>
            <p:cNvGrpSpPr>
              <a:grpSpLocks/>
            </p:cNvGrpSpPr>
            <p:nvPr/>
          </p:nvGrpSpPr>
          <p:grpSpPr bwMode="auto">
            <a:xfrm>
              <a:off x="3014663" y="4348163"/>
              <a:ext cx="3230562" cy="603250"/>
              <a:chOff x="1908" y="2898"/>
              <a:chExt cx="2035" cy="380"/>
            </a:xfrm>
          </p:grpSpPr>
          <p:sp>
            <p:nvSpPr>
              <p:cNvPr id="23" name="AutoShape 45"/>
              <p:cNvSpPr>
                <a:spLocks noChangeArrowheads="1"/>
              </p:cNvSpPr>
              <p:nvPr/>
            </p:nvSpPr>
            <p:spPr bwMode="auto">
              <a:xfrm>
                <a:off x="1908" y="2898"/>
                <a:ext cx="2035" cy="380"/>
              </a:xfrm>
              <a:prstGeom prst="star16">
                <a:avLst>
                  <a:gd name="adj" fmla="val 37500"/>
                </a:avLst>
              </a:prstGeom>
              <a:solidFill>
                <a:schemeClr val="bg2"/>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4" name="Rectangle 46"/>
              <p:cNvSpPr>
                <a:spLocks noChangeArrowheads="1"/>
              </p:cNvSpPr>
              <p:nvPr/>
            </p:nvSpPr>
            <p:spPr bwMode="auto">
              <a:xfrm>
                <a:off x="2527" y="2962"/>
                <a:ext cx="871"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r>
                  <a:rPr lang="en-US" sz="2000">
                    <a:solidFill>
                      <a:schemeClr val="tx1"/>
                    </a:solidFill>
                  </a:rPr>
                  <a:t>Integration</a:t>
                </a:r>
              </a:p>
            </p:txBody>
          </p:sp>
        </p:grpSp>
        <p:sp>
          <p:nvSpPr>
            <p:cNvPr id="18" name="Line 48"/>
            <p:cNvSpPr>
              <a:spLocks noChangeShapeType="1"/>
            </p:cNvSpPr>
            <p:nvPr/>
          </p:nvSpPr>
          <p:spPr bwMode="auto">
            <a:xfrm>
              <a:off x="4689475" y="2709863"/>
              <a:ext cx="0" cy="334962"/>
            </a:xfrm>
            <a:prstGeom prst="line">
              <a:avLst/>
            </a:prstGeom>
            <a:noFill/>
            <a:ln w="254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9" name="Line 49"/>
            <p:cNvSpPr>
              <a:spLocks noChangeShapeType="1"/>
            </p:cNvSpPr>
            <p:nvPr/>
          </p:nvSpPr>
          <p:spPr bwMode="auto">
            <a:xfrm flipV="1">
              <a:off x="4635500" y="4935538"/>
              <a:ext cx="1588" cy="333375"/>
            </a:xfrm>
            <a:prstGeom prst="line">
              <a:avLst/>
            </a:prstGeom>
            <a:noFill/>
            <a:ln w="254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 name="Rectangle 50"/>
            <p:cNvSpPr>
              <a:spLocks noChangeArrowheads="1"/>
            </p:cNvSpPr>
            <p:nvPr/>
          </p:nvSpPr>
          <p:spPr bwMode="auto">
            <a:xfrm>
              <a:off x="1592263" y="3106738"/>
              <a:ext cx="1511300" cy="825500"/>
            </a:xfrm>
            <a:prstGeom prst="rect">
              <a:avLst/>
            </a:prstGeom>
            <a:solidFill>
              <a:schemeClr val="tx2"/>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 name="Rectangle 51"/>
            <p:cNvSpPr>
              <a:spLocks noChangeArrowheads="1"/>
            </p:cNvSpPr>
            <p:nvPr/>
          </p:nvSpPr>
          <p:spPr bwMode="auto">
            <a:xfrm>
              <a:off x="1727200" y="3321050"/>
              <a:ext cx="12414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r>
                <a:rPr lang="en-US" sz="2000">
                  <a:solidFill>
                    <a:schemeClr val="bg1"/>
                  </a:solidFill>
                </a:rPr>
                <a:t>Metadata</a:t>
              </a:r>
            </a:p>
          </p:txBody>
        </p:sp>
        <p:sp>
          <p:nvSpPr>
            <p:cNvPr id="22" name="Line 52"/>
            <p:cNvSpPr>
              <a:spLocks noChangeShapeType="1"/>
            </p:cNvSpPr>
            <p:nvPr/>
          </p:nvSpPr>
          <p:spPr bwMode="auto">
            <a:xfrm>
              <a:off x="3109913" y="3557588"/>
              <a:ext cx="609600" cy="0"/>
            </a:xfrm>
            <a:prstGeom prst="line">
              <a:avLst/>
            </a:prstGeom>
            <a:noFill/>
            <a:ln w="38100" cmpd="dbl">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55" name="Slide Number Placeholder 54"/>
          <p:cNvSpPr>
            <a:spLocks noGrp="1"/>
          </p:cNvSpPr>
          <p:nvPr>
            <p:ph type="sldNum" sz="quarter" idx="12"/>
          </p:nvPr>
        </p:nvSpPr>
        <p:spPr/>
        <p:txBody>
          <a:bodyPr/>
          <a:lstStyle/>
          <a:p>
            <a:fld id="{D3B37EAC-F55D-4DB6-844E-80B9C7FB0F81}" type="slidenum">
              <a:rPr lang="en-US" smtClean="0"/>
              <a:t>29</a:t>
            </a:fld>
            <a:endParaRPr lang="en-US"/>
          </a:p>
        </p:txBody>
      </p:sp>
    </p:spTree>
    <p:extLst>
      <p:ext uri="{BB962C8B-B14F-4D97-AF65-F5344CB8AC3E}">
        <p14:creationId xmlns:p14="http://schemas.microsoft.com/office/powerpoint/2010/main" val="3775214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Big Data every where! </a:t>
            </a:r>
          </a:p>
        </p:txBody>
      </p:sp>
      <p:sp>
        <p:nvSpPr>
          <p:cNvPr id="3" name="Content Placeholder 2"/>
          <p:cNvSpPr>
            <a:spLocks noGrp="1"/>
          </p:cNvSpPr>
          <p:nvPr>
            <p:ph idx="1"/>
          </p:nvPr>
        </p:nvSpPr>
        <p:spPr/>
        <p:txBody>
          <a:bodyPr/>
          <a:lstStyle/>
          <a:p>
            <a:r>
              <a:rPr lang="en-US" dirty="0"/>
              <a:t>Lots of data is being collected and warehoused </a:t>
            </a:r>
          </a:p>
          <a:p>
            <a:pPr lvl="1"/>
            <a:r>
              <a:rPr lang="en-US" dirty="0"/>
              <a:t>Web data, e-commerce</a:t>
            </a:r>
          </a:p>
          <a:p>
            <a:pPr lvl="1"/>
            <a:r>
              <a:rPr lang="en-US" dirty="0"/>
              <a:t>purchases at department/grocery stores</a:t>
            </a:r>
          </a:p>
          <a:p>
            <a:pPr lvl="1"/>
            <a:r>
              <a:rPr lang="en-US" dirty="0"/>
              <a:t>Bank/Credit Card transactions</a:t>
            </a:r>
          </a:p>
          <a:p>
            <a:pPr lvl="1"/>
            <a:r>
              <a:rPr lang="en-US" dirty="0"/>
              <a:t>Social Network</a:t>
            </a:r>
          </a:p>
          <a:p>
            <a:endParaRPr lang="en-US" dirty="0"/>
          </a:p>
        </p:txBody>
      </p:sp>
      <p:graphicFrame>
        <p:nvGraphicFramePr>
          <p:cNvPr id="4" name="Object 3"/>
          <p:cNvGraphicFramePr>
            <a:graphicFrameLocks noChangeAspect="1"/>
          </p:cNvGraphicFramePr>
          <p:nvPr>
            <p:extLst/>
          </p:nvPr>
        </p:nvGraphicFramePr>
        <p:xfrm>
          <a:off x="8592820" y="3449320"/>
          <a:ext cx="2146300" cy="2341562"/>
        </p:xfrm>
        <a:graphic>
          <a:graphicData uri="http://schemas.openxmlformats.org/presentationml/2006/ole">
            <mc:AlternateContent xmlns:mc="http://schemas.openxmlformats.org/markup-compatibility/2006">
              <mc:Choice xmlns:v="urn:schemas-microsoft-com:vml" Requires="v">
                <p:oleObj spid="_x0000_s1042" name="VISIO" r:id="rId3" imgW="2142744" imgH="2343912" progId="Visio.Drawing.6">
                  <p:embed/>
                </p:oleObj>
              </mc:Choice>
              <mc:Fallback>
                <p:oleObj name="VISIO" r:id="rId3" imgW="2142744" imgH="2343912" progId="Visio.Drawing.6">
                  <p:embed/>
                  <p:pic>
                    <p:nvPicPr>
                      <p:cNvPr id="4"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92820" y="3449320"/>
                        <a:ext cx="2146300" cy="23415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5" name="Picture 5" descr="story-3dimensional-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13295" y="2687320"/>
            <a:ext cx="1965325" cy="1417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6" name="Object 8"/>
          <p:cNvGraphicFramePr>
            <a:graphicFrameLocks noChangeAspect="1"/>
          </p:cNvGraphicFramePr>
          <p:nvPr>
            <p:extLst/>
          </p:nvPr>
        </p:nvGraphicFramePr>
        <p:xfrm>
          <a:off x="7068820" y="4135120"/>
          <a:ext cx="1485900" cy="1558925"/>
        </p:xfrm>
        <a:graphic>
          <a:graphicData uri="http://schemas.openxmlformats.org/presentationml/2006/ole">
            <mc:AlternateContent xmlns:mc="http://schemas.openxmlformats.org/markup-compatibility/2006">
              <mc:Choice xmlns:v="urn:schemas-microsoft-com:vml" Requires="v">
                <p:oleObj spid="_x0000_s1043" name="VISIO" r:id="rId6" imgW="1661160" imgH="1748028" progId="Visio.Drawing.6">
                  <p:embed/>
                </p:oleObj>
              </mc:Choice>
              <mc:Fallback>
                <p:oleObj name="VISIO" r:id="rId6" imgW="1661160" imgH="1748028" progId="Visio.Drawing.6">
                  <p:embed/>
                  <p:pic>
                    <p:nvPicPr>
                      <p:cNvPr id="6" name="Object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68820" y="4135120"/>
                        <a:ext cx="1485900" cy="1558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 name="Slide Number Placeholder 6"/>
          <p:cNvSpPr>
            <a:spLocks noGrp="1"/>
          </p:cNvSpPr>
          <p:nvPr>
            <p:ph type="sldNum" sz="quarter" idx="12"/>
          </p:nvPr>
        </p:nvSpPr>
        <p:spPr/>
        <p:txBody>
          <a:bodyPr/>
          <a:lstStyle/>
          <a:p>
            <a:fld id="{D3B37EAC-F55D-4DB6-844E-80B9C7FB0F81}" type="slidenum">
              <a:rPr lang="en-US" smtClean="0"/>
              <a:t>3</a:t>
            </a:fld>
            <a:endParaRPr lang="en-US"/>
          </a:p>
        </p:txBody>
      </p:sp>
    </p:spTree>
    <p:extLst>
      <p:ext uri="{BB962C8B-B14F-4D97-AF65-F5344CB8AC3E}">
        <p14:creationId xmlns:p14="http://schemas.microsoft.com/office/powerpoint/2010/main" val="25028835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data mining?</a:t>
            </a:r>
          </a:p>
        </p:txBody>
      </p:sp>
      <p:sp>
        <p:nvSpPr>
          <p:cNvPr id="3" name="Content Placeholder 2"/>
          <p:cNvSpPr>
            <a:spLocks noGrp="1"/>
          </p:cNvSpPr>
          <p:nvPr>
            <p:ph idx="1"/>
          </p:nvPr>
        </p:nvSpPr>
        <p:spPr/>
        <p:txBody>
          <a:bodyPr/>
          <a:lstStyle/>
          <a:p>
            <a:pPr marL="400050">
              <a:lnSpc>
                <a:spcPct val="95000"/>
              </a:lnSpc>
            </a:pPr>
            <a:r>
              <a:rPr lang="en-US" dirty="0"/>
              <a:t>Discovery of useful, possibly unexpected, patterns in data</a:t>
            </a:r>
            <a:endParaRPr lang="en-US" b="1" dirty="0"/>
          </a:p>
          <a:p>
            <a:pPr marL="400050">
              <a:lnSpc>
                <a:spcPct val="95000"/>
              </a:lnSpc>
            </a:pPr>
            <a:r>
              <a:rPr lang="en-US" dirty="0"/>
              <a:t>Non-trivial extraction of implicit, previously unknown and potentially useful information from data</a:t>
            </a:r>
          </a:p>
          <a:p>
            <a:pPr marL="400050">
              <a:lnSpc>
                <a:spcPct val="95000"/>
              </a:lnSpc>
            </a:pPr>
            <a:r>
              <a:rPr lang="en-US" dirty="0"/>
              <a:t>Exploration &amp; analysis, by automatic or semi-automatic means, of  large quantities of data in order to discover meaningful patterns</a:t>
            </a:r>
          </a:p>
        </p:txBody>
      </p:sp>
      <p:sp>
        <p:nvSpPr>
          <p:cNvPr id="4" name="Slide Number Placeholder 3"/>
          <p:cNvSpPr>
            <a:spLocks noGrp="1"/>
          </p:cNvSpPr>
          <p:nvPr>
            <p:ph type="sldNum" sz="quarter" idx="12"/>
          </p:nvPr>
        </p:nvSpPr>
        <p:spPr/>
        <p:txBody>
          <a:bodyPr/>
          <a:lstStyle/>
          <a:p>
            <a:fld id="{D3B37EAC-F55D-4DB6-844E-80B9C7FB0F81}" type="slidenum">
              <a:rPr lang="en-US" smtClean="0"/>
              <a:t>30</a:t>
            </a:fld>
            <a:endParaRPr lang="en-US"/>
          </a:p>
        </p:txBody>
      </p:sp>
    </p:spTree>
    <p:extLst>
      <p:ext uri="{BB962C8B-B14F-4D97-AF65-F5344CB8AC3E}">
        <p14:creationId xmlns:p14="http://schemas.microsoft.com/office/powerpoint/2010/main" val="1916058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mining tasks</a:t>
            </a:r>
          </a:p>
        </p:txBody>
      </p:sp>
      <p:sp>
        <p:nvSpPr>
          <p:cNvPr id="3" name="Content Placeholder 2"/>
          <p:cNvSpPr>
            <a:spLocks noGrp="1"/>
          </p:cNvSpPr>
          <p:nvPr>
            <p:ph idx="1"/>
          </p:nvPr>
        </p:nvSpPr>
        <p:spPr/>
        <p:txBody>
          <a:bodyPr/>
          <a:lstStyle/>
          <a:p>
            <a:r>
              <a:rPr lang="en-US" dirty="0"/>
              <a:t>Classification </a:t>
            </a:r>
          </a:p>
          <a:p>
            <a:r>
              <a:rPr lang="en-US" dirty="0"/>
              <a:t>Clustering </a:t>
            </a:r>
          </a:p>
          <a:p>
            <a:r>
              <a:rPr lang="en-US" dirty="0"/>
              <a:t>Association Rule Discovery</a:t>
            </a:r>
          </a:p>
          <a:p>
            <a:r>
              <a:rPr lang="en-US" dirty="0"/>
              <a:t>Sequential Pattern Discovery </a:t>
            </a:r>
          </a:p>
          <a:p>
            <a:r>
              <a:rPr lang="en-US" dirty="0"/>
              <a:t>Regression </a:t>
            </a:r>
            <a:endParaRPr lang="en-US" sz="1600" dirty="0"/>
          </a:p>
          <a:p>
            <a:r>
              <a:rPr lang="en-US" dirty="0"/>
              <a:t>Deviation Detection </a:t>
            </a:r>
          </a:p>
          <a:p>
            <a:r>
              <a:rPr lang="en-US" dirty="0"/>
              <a:t>Collaborative Filter</a:t>
            </a:r>
          </a:p>
          <a:p>
            <a:endParaRPr lang="en-US" sz="1600" dirty="0"/>
          </a:p>
          <a:p>
            <a:endParaRPr lang="en-US" dirty="0"/>
          </a:p>
        </p:txBody>
      </p:sp>
      <p:sp>
        <p:nvSpPr>
          <p:cNvPr id="4" name="Slide Number Placeholder 3"/>
          <p:cNvSpPr>
            <a:spLocks noGrp="1"/>
          </p:cNvSpPr>
          <p:nvPr>
            <p:ph type="sldNum" sz="quarter" idx="12"/>
          </p:nvPr>
        </p:nvSpPr>
        <p:spPr/>
        <p:txBody>
          <a:bodyPr/>
          <a:lstStyle/>
          <a:p>
            <a:fld id="{D3B37EAC-F55D-4DB6-844E-80B9C7FB0F81}" type="slidenum">
              <a:rPr lang="en-US" smtClean="0"/>
              <a:t>31</a:t>
            </a:fld>
            <a:endParaRPr lang="en-US"/>
          </a:p>
        </p:txBody>
      </p:sp>
    </p:spTree>
    <p:extLst>
      <p:ext uri="{BB962C8B-B14F-4D97-AF65-F5344CB8AC3E}">
        <p14:creationId xmlns:p14="http://schemas.microsoft.com/office/powerpoint/2010/main" val="38017996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mining tasks (cont.)</a:t>
            </a:r>
          </a:p>
        </p:txBody>
      </p:sp>
      <p:sp>
        <p:nvSpPr>
          <p:cNvPr id="3" name="Content Placeholder 2"/>
          <p:cNvSpPr>
            <a:spLocks noGrp="1"/>
          </p:cNvSpPr>
          <p:nvPr>
            <p:ph idx="1"/>
          </p:nvPr>
        </p:nvSpPr>
        <p:spPr/>
        <p:txBody>
          <a:bodyPr/>
          <a:lstStyle/>
          <a:p>
            <a:pPr marL="0" indent="0">
              <a:buNone/>
            </a:pPr>
            <a:r>
              <a:rPr lang="en-US" dirty="0"/>
              <a:t>Classification:</a:t>
            </a:r>
          </a:p>
          <a:p>
            <a:pPr>
              <a:lnSpc>
                <a:spcPct val="90000"/>
              </a:lnSpc>
            </a:pPr>
            <a:r>
              <a:rPr lang="en-US" dirty="0"/>
              <a:t>Given a collection of records (</a:t>
            </a:r>
            <a:r>
              <a:rPr lang="en-US" i="1" dirty="0">
                <a:solidFill>
                  <a:srgbClr val="CC0000"/>
                </a:solidFill>
              </a:rPr>
              <a:t>training set </a:t>
            </a:r>
            <a:r>
              <a:rPr lang="en-US" dirty="0"/>
              <a:t>)</a:t>
            </a:r>
          </a:p>
          <a:p>
            <a:pPr lvl="1">
              <a:lnSpc>
                <a:spcPct val="90000"/>
              </a:lnSpc>
            </a:pPr>
            <a:r>
              <a:rPr lang="en-US" dirty="0"/>
              <a:t>Each record contains a set of </a:t>
            </a:r>
            <a:r>
              <a:rPr lang="en-US" i="1" dirty="0">
                <a:solidFill>
                  <a:srgbClr val="CC0000"/>
                </a:solidFill>
              </a:rPr>
              <a:t>attributes</a:t>
            </a:r>
            <a:r>
              <a:rPr lang="en-US" dirty="0"/>
              <a:t>, one of the attributes is the </a:t>
            </a:r>
            <a:r>
              <a:rPr lang="en-US" i="1" dirty="0">
                <a:solidFill>
                  <a:srgbClr val="CC0000"/>
                </a:solidFill>
              </a:rPr>
              <a:t>class</a:t>
            </a:r>
            <a:r>
              <a:rPr lang="en-US" dirty="0"/>
              <a:t>.</a:t>
            </a:r>
          </a:p>
          <a:p>
            <a:pPr>
              <a:lnSpc>
                <a:spcPct val="90000"/>
              </a:lnSpc>
            </a:pPr>
            <a:r>
              <a:rPr lang="en-US" dirty="0"/>
              <a:t>Find a </a:t>
            </a:r>
            <a:r>
              <a:rPr lang="en-US" i="1" dirty="0">
                <a:solidFill>
                  <a:srgbClr val="CC0000"/>
                </a:solidFill>
              </a:rPr>
              <a:t>model</a:t>
            </a:r>
            <a:r>
              <a:rPr lang="en-US" dirty="0"/>
              <a:t>  for class attribute as a function of the values of other attributes.</a:t>
            </a:r>
          </a:p>
          <a:p>
            <a:pPr>
              <a:lnSpc>
                <a:spcPct val="90000"/>
              </a:lnSpc>
            </a:pPr>
            <a:r>
              <a:rPr lang="en-US" dirty="0"/>
              <a:t>Goal: </a:t>
            </a:r>
            <a:r>
              <a:rPr lang="en-US" u="sng" dirty="0"/>
              <a:t>previously unseen</a:t>
            </a:r>
            <a:r>
              <a:rPr lang="en-US" dirty="0"/>
              <a:t> records should be assigned a class as accurately as possible.</a:t>
            </a:r>
          </a:p>
          <a:p>
            <a:pPr lvl="1">
              <a:lnSpc>
                <a:spcPct val="90000"/>
              </a:lnSpc>
            </a:pPr>
            <a:r>
              <a:rPr lang="en-US" dirty="0"/>
              <a:t>A </a:t>
            </a:r>
            <a:r>
              <a:rPr lang="en-US" i="1" dirty="0">
                <a:solidFill>
                  <a:srgbClr val="CC0000"/>
                </a:solidFill>
              </a:rPr>
              <a:t>test set</a:t>
            </a:r>
            <a:r>
              <a:rPr lang="en-US" dirty="0"/>
              <a:t> is used to determine the accuracy of the model. Usually, the given data set is divided into training and test sets, with training set used to build the model and test set used to validate it.</a:t>
            </a:r>
          </a:p>
          <a:p>
            <a:endParaRPr lang="en-US" dirty="0"/>
          </a:p>
        </p:txBody>
      </p:sp>
      <p:sp>
        <p:nvSpPr>
          <p:cNvPr id="4" name="Slide Number Placeholder 3"/>
          <p:cNvSpPr>
            <a:spLocks noGrp="1"/>
          </p:cNvSpPr>
          <p:nvPr>
            <p:ph type="sldNum" sz="quarter" idx="12"/>
          </p:nvPr>
        </p:nvSpPr>
        <p:spPr/>
        <p:txBody>
          <a:bodyPr/>
          <a:lstStyle/>
          <a:p>
            <a:fld id="{D3B37EAC-F55D-4DB6-844E-80B9C7FB0F81}" type="slidenum">
              <a:rPr lang="en-US" smtClean="0"/>
              <a:t>32</a:t>
            </a:fld>
            <a:endParaRPr lang="en-US"/>
          </a:p>
        </p:txBody>
      </p:sp>
    </p:spTree>
    <p:extLst>
      <p:ext uri="{BB962C8B-B14F-4D97-AF65-F5344CB8AC3E}">
        <p14:creationId xmlns:p14="http://schemas.microsoft.com/office/powerpoint/2010/main" val="994604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mining tasks (cont.)</a:t>
            </a:r>
          </a:p>
        </p:txBody>
      </p:sp>
      <p:sp>
        <p:nvSpPr>
          <p:cNvPr id="3" name="Content Placeholder 2"/>
          <p:cNvSpPr>
            <a:spLocks noGrp="1"/>
          </p:cNvSpPr>
          <p:nvPr>
            <p:ph idx="1"/>
          </p:nvPr>
        </p:nvSpPr>
        <p:spPr/>
        <p:txBody>
          <a:bodyPr/>
          <a:lstStyle/>
          <a:p>
            <a:r>
              <a:rPr lang="en-US" dirty="0"/>
              <a:t>Decision Trees</a:t>
            </a:r>
          </a:p>
          <a:p>
            <a:r>
              <a:rPr lang="en-US" dirty="0">
                <a:latin typeface="Arial" charset="0"/>
              </a:rPr>
              <a:t>Example:</a:t>
            </a:r>
          </a:p>
          <a:p>
            <a:pPr lvl="1"/>
            <a:r>
              <a:rPr lang="en-US" dirty="0">
                <a:latin typeface="Arial" charset="0"/>
              </a:rPr>
              <a:t>Conducted survey to see what customers were interested in new model car</a:t>
            </a:r>
          </a:p>
          <a:p>
            <a:pPr lvl="1"/>
            <a:r>
              <a:rPr lang="en-US" dirty="0">
                <a:latin typeface="Arial" charset="0"/>
              </a:rPr>
              <a:t>Want to select customers for advertising campaign</a:t>
            </a:r>
            <a:endParaRPr lang="en-US" sz="2000" dirty="0">
              <a:latin typeface="Arial" charset="0"/>
            </a:endParaRPr>
          </a:p>
          <a:p>
            <a:endParaRPr lang="en-US" dirty="0"/>
          </a:p>
        </p:txBody>
      </p:sp>
      <p:graphicFrame>
        <p:nvGraphicFramePr>
          <p:cNvPr id="4" name="Object 3"/>
          <p:cNvGraphicFramePr>
            <a:graphicFrameLocks/>
          </p:cNvGraphicFramePr>
          <p:nvPr/>
        </p:nvGraphicFramePr>
        <p:xfrm>
          <a:off x="1828800" y="3892550"/>
          <a:ext cx="4819650" cy="1914525"/>
        </p:xfrm>
        <a:graphic>
          <a:graphicData uri="http://schemas.openxmlformats.org/presentationml/2006/ole">
            <mc:AlternateContent xmlns:mc="http://schemas.openxmlformats.org/markup-compatibility/2006">
              <mc:Choice xmlns:v="urn:schemas-microsoft-com:vml" Requires="v">
                <p:oleObj spid="_x0000_s2057" name="Worksheet" r:id="rId3" imgW="4591202" imgH="1809902" progId="Excel.Sheet.8">
                  <p:embed/>
                </p:oleObj>
              </mc:Choice>
              <mc:Fallback>
                <p:oleObj name="Worksheet" r:id="rId3" imgW="4591202" imgH="1809902" progId="Excel.Sheet.8">
                  <p:embed/>
                  <p:pic>
                    <p:nvPicPr>
                      <p:cNvPr id="4" name="Object 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28800" y="3892550"/>
                        <a:ext cx="4819650" cy="1914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 name="AutoShape 5"/>
          <p:cNvSpPr>
            <a:spLocks noChangeArrowheads="1"/>
          </p:cNvSpPr>
          <p:nvPr/>
        </p:nvSpPr>
        <p:spPr bwMode="auto">
          <a:xfrm>
            <a:off x="7239000" y="4343400"/>
            <a:ext cx="1600200" cy="914400"/>
          </a:xfrm>
          <a:prstGeom prst="wedgeRoundRectCallout">
            <a:avLst>
              <a:gd name="adj1" fmla="val -86606"/>
              <a:gd name="adj2" fmla="val 4690"/>
              <a:gd name="adj3" fmla="val 16667"/>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2400">
                <a:solidFill>
                  <a:schemeClr val="tx2"/>
                </a:solidFill>
                <a:latin typeface="Arial" charset="0"/>
              </a:rPr>
              <a:t>training</a:t>
            </a:r>
          </a:p>
          <a:p>
            <a:pPr algn="ctr"/>
            <a:r>
              <a:rPr lang="en-US" sz="2400">
                <a:solidFill>
                  <a:schemeClr val="tx2"/>
                </a:solidFill>
                <a:latin typeface="Arial" charset="0"/>
              </a:rPr>
              <a:t>set</a:t>
            </a:r>
          </a:p>
        </p:txBody>
      </p:sp>
      <p:sp>
        <p:nvSpPr>
          <p:cNvPr id="6" name="Slide Number Placeholder 5"/>
          <p:cNvSpPr>
            <a:spLocks noGrp="1"/>
          </p:cNvSpPr>
          <p:nvPr>
            <p:ph type="sldNum" sz="quarter" idx="12"/>
          </p:nvPr>
        </p:nvSpPr>
        <p:spPr/>
        <p:txBody>
          <a:bodyPr/>
          <a:lstStyle/>
          <a:p>
            <a:fld id="{D3B37EAC-F55D-4DB6-844E-80B9C7FB0F81}" type="slidenum">
              <a:rPr lang="en-US" smtClean="0"/>
              <a:t>33</a:t>
            </a:fld>
            <a:endParaRPr lang="en-US"/>
          </a:p>
        </p:txBody>
      </p:sp>
    </p:spTree>
    <p:extLst>
      <p:ext uri="{BB962C8B-B14F-4D97-AF65-F5344CB8AC3E}">
        <p14:creationId xmlns:p14="http://schemas.microsoft.com/office/powerpoint/2010/main" val="2327454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mining tasks (cont.)</a:t>
            </a:r>
          </a:p>
        </p:txBody>
      </p:sp>
      <p:sp>
        <p:nvSpPr>
          <p:cNvPr id="3" name="Content Placeholder 2"/>
          <p:cNvSpPr>
            <a:spLocks noGrp="1"/>
          </p:cNvSpPr>
          <p:nvPr>
            <p:ph idx="1"/>
          </p:nvPr>
        </p:nvSpPr>
        <p:spPr/>
        <p:txBody>
          <a:bodyPr/>
          <a:lstStyle/>
          <a:p>
            <a:r>
              <a:rPr lang="en-US" dirty="0"/>
              <a:t>Clustering</a:t>
            </a:r>
          </a:p>
          <a:p>
            <a:endParaRPr lang="en-US" dirty="0"/>
          </a:p>
          <a:p>
            <a:endParaRPr lang="en-US" dirty="0"/>
          </a:p>
          <a:p>
            <a:endParaRPr lang="en-US" dirty="0"/>
          </a:p>
          <a:p>
            <a:endParaRPr lang="en-US" dirty="0"/>
          </a:p>
          <a:p>
            <a:endParaRPr lang="en-US" dirty="0"/>
          </a:p>
          <a:p>
            <a:r>
              <a:rPr lang="en-US" dirty="0"/>
              <a:t>K-Means Clustering</a:t>
            </a:r>
          </a:p>
        </p:txBody>
      </p:sp>
      <p:grpSp>
        <p:nvGrpSpPr>
          <p:cNvPr id="29" name="Group 28"/>
          <p:cNvGrpSpPr/>
          <p:nvPr/>
        </p:nvGrpSpPr>
        <p:grpSpPr>
          <a:xfrm>
            <a:off x="2374213" y="743637"/>
            <a:ext cx="4343400" cy="2406879"/>
            <a:chOff x="1431925" y="1819275"/>
            <a:chExt cx="5851525" cy="3706813"/>
          </a:xfrm>
        </p:grpSpPr>
        <p:grpSp>
          <p:nvGrpSpPr>
            <p:cNvPr id="30" name="Group 29"/>
            <p:cNvGrpSpPr/>
            <p:nvPr/>
          </p:nvGrpSpPr>
          <p:grpSpPr>
            <a:xfrm>
              <a:off x="1431925" y="2057400"/>
              <a:ext cx="5851525" cy="3468688"/>
              <a:chOff x="1431925" y="2057400"/>
              <a:chExt cx="5851525" cy="3468688"/>
            </a:xfrm>
          </p:grpSpPr>
          <p:sp>
            <p:nvSpPr>
              <p:cNvPr id="32" name="AutoShape 3"/>
              <p:cNvSpPr>
                <a:spLocks noChangeArrowheads="1"/>
              </p:cNvSpPr>
              <p:nvPr/>
            </p:nvSpPr>
            <p:spPr bwMode="auto">
              <a:xfrm>
                <a:off x="2895600" y="2057400"/>
                <a:ext cx="2971800" cy="2895600"/>
              </a:xfrm>
              <a:prstGeom prst="cube">
                <a:avLst>
                  <a:gd name="adj" fmla="val 25000"/>
                </a:avLst>
              </a:prstGeom>
              <a:noFill/>
              <a:ln w="28575">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3" name="Text Box 4"/>
              <p:cNvSpPr txBox="1">
                <a:spLocks noChangeArrowheads="1"/>
              </p:cNvSpPr>
              <p:nvPr/>
            </p:nvSpPr>
            <p:spPr bwMode="auto">
              <a:xfrm>
                <a:off x="3413125" y="5068888"/>
                <a:ext cx="6937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1600">
                    <a:solidFill>
                      <a:schemeClr val="tx1"/>
                    </a:solidFill>
                    <a:latin typeface="Helvetica" charset="0"/>
                  </a:defRPr>
                </a:lvl1pPr>
                <a:lvl2pPr marL="742950" indent="-285750">
                  <a:defRPr sz="1600">
                    <a:solidFill>
                      <a:schemeClr val="tx1"/>
                    </a:solidFill>
                    <a:latin typeface="Helvetica" charset="0"/>
                  </a:defRPr>
                </a:lvl2pPr>
                <a:lvl3pPr marL="1143000" indent="-228600">
                  <a:defRPr sz="1600">
                    <a:solidFill>
                      <a:schemeClr val="tx1"/>
                    </a:solidFill>
                    <a:latin typeface="Helvetica" charset="0"/>
                  </a:defRPr>
                </a:lvl3pPr>
                <a:lvl4pPr marL="1600200" indent="-228600">
                  <a:defRPr sz="1600">
                    <a:solidFill>
                      <a:schemeClr val="tx1"/>
                    </a:solidFill>
                    <a:latin typeface="Helvetica" charset="0"/>
                  </a:defRPr>
                </a:lvl4pPr>
                <a:lvl5pPr marL="2057400" indent="-228600">
                  <a:defRPr sz="1600">
                    <a:solidFill>
                      <a:schemeClr val="tx1"/>
                    </a:solidFill>
                    <a:latin typeface="Helvetica" charset="0"/>
                  </a:defRPr>
                </a:lvl5pPr>
                <a:lvl6pPr marL="2514600" indent="-228600" eaLnBrk="0" fontAlgn="base" hangingPunct="0">
                  <a:spcBef>
                    <a:spcPct val="0"/>
                  </a:spcBef>
                  <a:spcAft>
                    <a:spcPct val="0"/>
                  </a:spcAft>
                  <a:defRPr sz="1600">
                    <a:solidFill>
                      <a:schemeClr val="tx1"/>
                    </a:solidFill>
                    <a:latin typeface="Helvetica" charset="0"/>
                  </a:defRPr>
                </a:lvl6pPr>
                <a:lvl7pPr marL="2971800" indent="-228600" eaLnBrk="0" fontAlgn="base" hangingPunct="0">
                  <a:spcBef>
                    <a:spcPct val="0"/>
                  </a:spcBef>
                  <a:spcAft>
                    <a:spcPct val="0"/>
                  </a:spcAft>
                  <a:defRPr sz="1600">
                    <a:solidFill>
                      <a:schemeClr val="tx1"/>
                    </a:solidFill>
                    <a:latin typeface="Helvetica" charset="0"/>
                  </a:defRPr>
                </a:lvl7pPr>
                <a:lvl8pPr marL="3429000" indent="-228600" eaLnBrk="0" fontAlgn="base" hangingPunct="0">
                  <a:spcBef>
                    <a:spcPct val="0"/>
                  </a:spcBef>
                  <a:spcAft>
                    <a:spcPct val="0"/>
                  </a:spcAft>
                  <a:defRPr sz="1600">
                    <a:solidFill>
                      <a:schemeClr val="tx1"/>
                    </a:solidFill>
                    <a:latin typeface="Helvetica" charset="0"/>
                  </a:defRPr>
                </a:lvl8pPr>
                <a:lvl9pPr marL="3886200" indent="-228600" eaLnBrk="0" fontAlgn="base" hangingPunct="0">
                  <a:spcBef>
                    <a:spcPct val="0"/>
                  </a:spcBef>
                  <a:spcAft>
                    <a:spcPct val="0"/>
                  </a:spcAft>
                  <a:defRPr sz="1600">
                    <a:solidFill>
                      <a:schemeClr val="tx1"/>
                    </a:solidFill>
                    <a:latin typeface="Helvetica" charset="0"/>
                  </a:defRPr>
                </a:lvl9pPr>
              </a:lstStyle>
              <a:p>
                <a:r>
                  <a:rPr lang="en-US" sz="2400" dirty="0">
                    <a:solidFill>
                      <a:schemeClr val="tx2"/>
                    </a:solidFill>
                    <a:latin typeface="Arial" charset="0"/>
                  </a:rPr>
                  <a:t>age</a:t>
                </a:r>
              </a:p>
            </p:txBody>
          </p:sp>
          <p:sp>
            <p:nvSpPr>
              <p:cNvPr id="34" name="Text Box 5"/>
              <p:cNvSpPr txBox="1">
                <a:spLocks noChangeArrowheads="1"/>
              </p:cNvSpPr>
              <p:nvPr/>
            </p:nvSpPr>
            <p:spPr bwMode="auto">
              <a:xfrm>
                <a:off x="1431925" y="3544888"/>
                <a:ext cx="1168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1600">
                    <a:solidFill>
                      <a:schemeClr val="tx1"/>
                    </a:solidFill>
                    <a:latin typeface="Helvetica" charset="0"/>
                  </a:defRPr>
                </a:lvl1pPr>
                <a:lvl2pPr marL="742950" indent="-285750">
                  <a:defRPr sz="1600">
                    <a:solidFill>
                      <a:schemeClr val="tx1"/>
                    </a:solidFill>
                    <a:latin typeface="Helvetica" charset="0"/>
                  </a:defRPr>
                </a:lvl2pPr>
                <a:lvl3pPr marL="1143000" indent="-228600">
                  <a:defRPr sz="1600">
                    <a:solidFill>
                      <a:schemeClr val="tx1"/>
                    </a:solidFill>
                    <a:latin typeface="Helvetica" charset="0"/>
                  </a:defRPr>
                </a:lvl3pPr>
                <a:lvl4pPr marL="1600200" indent="-228600">
                  <a:defRPr sz="1600">
                    <a:solidFill>
                      <a:schemeClr val="tx1"/>
                    </a:solidFill>
                    <a:latin typeface="Helvetica" charset="0"/>
                  </a:defRPr>
                </a:lvl4pPr>
                <a:lvl5pPr marL="2057400" indent="-228600">
                  <a:defRPr sz="1600">
                    <a:solidFill>
                      <a:schemeClr val="tx1"/>
                    </a:solidFill>
                    <a:latin typeface="Helvetica" charset="0"/>
                  </a:defRPr>
                </a:lvl5pPr>
                <a:lvl6pPr marL="2514600" indent="-228600" eaLnBrk="0" fontAlgn="base" hangingPunct="0">
                  <a:spcBef>
                    <a:spcPct val="0"/>
                  </a:spcBef>
                  <a:spcAft>
                    <a:spcPct val="0"/>
                  </a:spcAft>
                  <a:defRPr sz="1600">
                    <a:solidFill>
                      <a:schemeClr val="tx1"/>
                    </a:solidFill>
                    <a:latin typeface="Helvetica" charset="0"/>
                  </a:defRPr>
                </a:lvl6pPr>
                <a:lvl7pPr marL="2971800" indent="-228600" eaLnBrk="0" fontAlgn="base" hangingPunct="0">
                  <a:spcBef>
                    <a:spcPct val="0"/>
                  </a:spcBef>
                  <a:spcAft>
                    <a:spcPct val="0"/>
                  </a:spcAft>
                  <a:defRPr sz="1600">
                    <a:solidFill>
                      <a:schemeClr val="tx1"/>
                    </a:solidFill>
                    <a:latin typeface="Helvetica" charset="0"/>
                  </a:defRPr>
                </a:lvl7pPr>
                <a:lvl8pPr marL="3429000" indent="-228600" eaLnBrk="0" fontAlgn="base" hangingPunct="0">
                  <a:spcBef>
                    <a:spcPct val="0"/>
                  </a:spcBef>
                  <a:spcAft>
                    <a:spcPct val="0"/>
                  </a:spcAft>
                  <a:defRPr sz="1600">
                    <a:solidFill>
                      <a:schemeClr val="tx1"/>
                    </a:solidFill>
                    <a:latin typeface="Helvetica" charset="0"/>
                  </a:defRPr>
                </a:lvl8pPr>
                <a:lvl9pPr marL="3886200" indent="-228600" eaLnBrk="0" fontAlgn="base" hangingPunct="0">
                  <a:spcBef>
                    <a:spcPct val="0"/>
                  </a:spcBef>
                  <a:spcAft>
                    <a:spcPct val="0"/>
                  </a:spcAft>
                  <a:defRPr sz="1600">
                    <a:solidFill>
                      <a:schemeClr val="tx1"/>
                    </a:solidFill>
                    <a:latin typeface="Helvetica" charset="0"/>
                  </a:defRPr>
                </a:lvl9pPr>
              </a:lstStyle>
              <a:p>
                <a:r>
                  <a:rPr lang="en-US" sz="2400">
                    <a:solidFill>
                      <a:schemeClr val="tx2"/>
                    </a:solidFill>
                    <a:latin typeface="Arial" charset="0"/>
                  </a:rPr>
                  <a:t>income</a:t>
                </a:r>
              </a:p>
            </p:txBody>
          </p:sp>
          <p:sp>
            <p:nvSpPr>
              <p:cNvPr id="35" name="Text Box 6"/>
              <p:cNvSpPr txBox="1">
                <a:spLocks noChangeArrowheads="1"/>
              </p:cNvSpPr>
              <p:nvPr/>
            </p:nvSpPr>
            <p:spPr bwMode="auto">
              <a:xfrm>
                <a:off x="5775325" y="4383088"/>
                <a:ext cx="15081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1600">
                    <a:solidFill>
                      <a:schemeClr val="tx1"/>
                    </a:solidFill>
                    <a:latin typeface="Helvetica" charset="0"/>
                  </a:defRPr>
                </a:lvl1pPr>
                <a:lvl2pPr marL="742950" indent="-285750">
                  <a:defRPr sz="1600">
                    <a:solidFill>
                      <a:schemeClr val="tx1"/>
                    </a:solidFill>
                    <a:latin typeface="Helvetica" charset="0"/>
                  </a:defRPr>
                </a:lvl2pPr>
                <a:lvl3pPr marL="1143000" indent="-228600">
                  <a:defRPr sz="1600">
                    <a:solidFill>
                      <a:schemeClr val="tx1"/>
                    </a:solidFill>
                    <a:latin typeface="Helvetica" charset="0"/>
                  </a:defRPr>
                </a:lvl3pPr>
                <a:lvl4pPr marL="1600200" indent="-228600">
                  <a:defRPr sz="1600">
                    <a:solidFill>
                      <a:schemeClr val="tx1"/>
                    </a:solidFill>
                    <a:latin typeface="Helvetica" charset="0"/>
                  </a:defRPr>
                </a:lvl4pPr>
                <a:lvl5pPr marL="2057400" indent="-228600">
                  <a:defRPr sz="1600">
                    <a:solidFill>
                      <a:schemeClr val="tx1"/>
                    </a:solidFill>
                    <a:latin typeface="Helvetica" charset="0"/>
                  </a:defRPr>
                </a:lvl5pPr>
                <a:lvl6pPr marL="2514600" indent="-228600" eaLnBrk="0" fontAlgn="base" hangingPunct="0">
                  <a:spcBef>
                    <a:spcPct val="0"/>
                  </a:spcBef>
                  <a:spcAft>
                    <a:spcPct val="0"/>
                  </a:spcAft>
                  <a:defRPr sz="1600">
                    <a:solidFill>
                      <a:schemeClr val="tx1"/>
                    </a:solidFill>
                    <a:latin typeface="Helvetica" charset="0"/>
                  </a:defRPr>
                </a:lvl6pPr>
                <a:lvl7pPr marL="2971800" indent="-228600" eaLnBrk="0" fontAlgn="base" hangingPunct="0">
                  <a:spcBef>
                    <a:spcPct val="0"/>
                  </a:spcBef>
                  <a:spcAft>
                    <a:spcPct val="0"/>
                  </a:spcAft>
                  <a:defRPr sz="1600">
                    <a:solidFill>
                      <a:schemeClr val="tx1"/>
                    </a:solidFill>
                    <a:latin typeface="Helvetica" charset="0"/>
                  </a:defRPr>
                </a:lvl7pPr>
                <a:lvl8pPr marL="3429000" indent="-228600" eaLnBrk="0" fontAlgn="base" hangingPunct="0">
                  <a:spcBef>
                    <a:spcPct val="0"/>
                  </a:spcBef>
                  <a:spcAft>
                    <a:spcPct val="0"/>
                  </a:spcAft>
                  <a:defRPr sz="1600">
                    <a:solidFill>
                      <a:schemeClr val="tx1"/>
                    </a:solidFill>
                    <a:latin typeface="Helvetica" charset="0"/>
                  </a:defRPr>
                </a:lvl8pPr>
                <a:lvl9pPr marL="3886200" indent="-228600" eaLnBrk="0" fontAlgn="base" hangingPunct="0">
                  <a:spcBef>
                    <a:spcPct val="0"/>
                  </a:spcBef>
                  <a:spcAft>
                    <a:spcPct val="0"/>
                  </a:spcAft>
                  <a:defRPr sz="1600">
                    <a:solidFill>
                      <a:schemeClr val="tx1"/>
                    </a:solidFill>
                    <a:latin typeface="Helvetica" charset="0"/>
                  </a:defRPr>
                </a:lvl9pPr>
              </a:lstStyle>
              <a:p>
                <a:r>
                  <a:rPr lang="en-US" sz="2400">
                    <a:solidFill>
                      <a:schemeClr val="tx2"/>
                    </a:solidFill>
                    <a:latin typeface="Arial" charset="0"/>
                  </a:rPr>
                  <a:t>education</a:t>
                </a:r>
              </a:p>
            </p:txBody>
          </p:sp>
          <p:sp>
            <p:nvSpPr>
              <p:cNvPr id="36" name="AutoShape 7"/>
              <p:cNvSpPr>
                <a:spLocks noChangeArrowheads="1"/>
              </p:cNvSpPr>
              <p:nvPr/>
            </p:nvSpPr>
            <p:spPr bwMode="auto">
              <a:xfrm>
                <a:off x="4419600" y="3505200"/>
                <a:ext cx="152400" cy="152400"/>
              </a:xfrm>
              <a:prstGeom prst="star4">
                <a:avLst>
                  <a:gd name="adj" fmla="val 12500"/>
                </a:avLst>
              </a:prstGeom>
              <a:solidFill>
                <a:schemeClr val="accent1"/>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 name="AutoShape 8"/>
              <p:cNvSpPr>
                <a:spLocks noChangeArrowheads="1"/>
              </p:cNvSpPr>
              <p:nvPr/>
            </p:nvSpPr>
            <p:spPr bwMode="auto">
              <a:xfrm>
                <a:off x="4953000" y="2362200"/>
                <a:ext cx="152400" cy="152400"/>
              </a:xfrm>
              <a:prstGeom prst="star4">
                <a:avLst>
                  <a:gd name="adj" fmla="val 12500"/>
                </a:avLst>
              </a:prstGeom>
              <a:solidFill>
                <a:schemeClr val="accent1"/>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8" name="AutoShape 9"/>
              <p:cNvSpPr>
                <a:spLocks noChangeArrowheads="1"/>
              </p:cNvSpPr>
              <p:nvPr/>
            </p:nvSpPr>
            <p:spPr bwMode="auto">
              <a:xfrm>
                <a:off x="5486400" y="2743200"/>
                <a:ext cx="152400" cy="152400"/>
              </a:xfrm>
              <a:prstGeom prst="star4">
                <a:avLst>
                  <a:gd name="adj" fmla="val 12500"/>
                </a:avLst>
              </a:prstGeom>
              <a:solidFill>
                <a:schemeClr val="accent1"/>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9" name="AutoShape 10"/>
              <p:cNvSpPr>
                <a:spLocks noChangeArrowheads="1"/>
              </p:cNvSpPr>
              <p:nvPr/>
            </p:nvSpPr>
            <p:spPr bwMode="auto">
              <a:xfrm>
                <a:off x="5257800" y="2362200"/>
                <a:ext cx="152400" cy="152400"/>
              </a:xfrm>
              <a:prstGeom prst="star4">
                <a:avLst>
                  <a:gd name="adj" fmla="val 12500"/>
                </a:avLst>
              </a:prstGeom>
              <a:solidFill>
                <a:schemeClr val="accent1"/>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0" name="AutoShape 11"/>
              <p:cNvSpPr>
                <a:spLocks noChangeArrowheads="1"/>
              </p:cNvSpPr>
              <p:nvPr/>
            </p:nvSpPr>
            <p:spPr bwMode="auto">
              <a:xfrm>
                <a:off x="5562600" y="2438400"/>
                <a:ext cx="152400" cy="152400"/>
              </a:xfrm>
              <a:prstGeom prst="star4">
                <a:avLst>
                  <a:gd name="adj" fmla="val 12500"/>
                </a:avLst>
              </a:prstGeom>
              <a:solidFill>
                <a:schemeClr val="accent1"/>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 name="AutoShape 12"/>
              <p:cNvSpPr>
                <a:spLocks noChangeArrowheads="1"/>
              </p:cNvSpPr>
              <p:nvPr/>
            </p:nvSpPr>
            <p:spPr bwMode="auto">
              <a:xfrm>
                <a:off x="5257800" y="2133600"/>
                <a:ext cx="152400" cy="152400"/>
              </a:xfrm>
              <a:prstGeom prst="star4">
                <a:avLst>
                  <a:gd name="adj" fmla="val 12500"/>
                </a:avLst>
              </a:prstGeom>
              <a:solidFill>
                <a:schemeClr val="accent1"/>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 name="AutoShape 13"/>
              <p:cNvSpPr>
                <a:spLocks noChangeArrowheads="1"/>
              </p:cNvSpPr>
              <p:nvPr/>
            </p:nvSpPr>
            <p:spPr bwMode="auto">
              <a:xfrm>
                <a:off x="3581400" y="4648200"/>
                <a:ext cx="152400" cy="152400"/>
              </a:xfrm>
              <a:prstGeom prst="star4">
                <a:avLst>
                  <a:gd name="adj" fmla="val 12500"/>
                </a:avLst>
              </a:prstGeom>
              <a:solidFill>
                <a:schemeClr val="accent1"/>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3" name="AutoShape 14"/>
              <p:cNvSpPr>
                <a:spLocks noChangeArrowheads="1"/>
              </p:cNvSpPr>
              <p:nvPr/>
            </p:nvSpPr>
            <p:spPr bwMode="auto">
              <a:xfrm>
                <a:off x="3505200" y="4267200"/>
                <a:ext cx="152400" cy="152400"/>
              </a:xfrm>
              <a:prstGeom prst="star4">
                <a:avLst>
                  <a:gd name="adj" fmla="val 12500"/>
                </a:avLst>
              </a:prstGeom>
              <a:solidFill>
                <a:schemeClr val="accent1"/>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4" name="AutoShape 15"/>
              <p:cNvSpPr>
                <a:spLocks noChangeArrowheads="1"/>
              </p:cNvSpPr>
              <p:nvPr/>
            </p:nvSpPr>
            <p:spPr bwMode="auto">
              <a:xfrm>
                <a:off x="3276600" y="4648200"/>
                <a:ext cx="152400" cy="152400"/>
              </a:xfrm>
              <a:prstGeom prst="star4">
                <a:avLst>
                  <a:gd name="adj" fmla="val 12500"/>
                </a:avLst>
              </a:prstGeom>
              <a:solidFill>
                <a:schemeClr val="accent1"/>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5" name="AutoShape 16"/>
              <p:cNvSpPr>
                <a:spLocks noChangeArrowheads="1"/>
              </p:cNvSpPr>
              <p:nvPr/>
            </p:nvSpPr>
            <p:spPr bwMode="auto">
              <a:xfrm>
                <a:off x="3048000" y="4495800"/>
                <a:ext cx="152400" cy="152400"/>
              </a:xfrm>
              <a:prstGeom prst="star4">
                <a:avLst>
                  <a:gd name="adj" fmla="val 12500"/>
                </a:avLst>
              </a:prstGeom>
              <a:solidFill>
                <a:schemeClr val="accent1"/>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6" name="Line 17"/>
              <p:cNvSpPr>
                <a:spLocks noChangeShapeType="1"/>
              </p:cNvSpPr>
              <p:nvPr/>
            </p:nvSpPr>
            <p:spPr bwMode="auto">
              <a:xfrm>
                <a:off x="3657600" y="2057400"/>
                <a:ext cx="0" cy="2133600"/>
              </a:xfrm>
              <a:prstGeom prst="line">
                <a:avLst/>
              </a:prstGeom>
              <a:noFill/>
              <a:ln w="12700">
                <a:solidFill>
                  <a:schemeClr val="tx1"/>
                </a:solidFill>
                <a:prstDash val="sysDot"/>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7" name="Line 18"/>
              <p:cNvSpPr>
                <a:spLocks noChangeShapeType="1"/>
              </p:cNvSpPr>
              <p:nvPr/>
            </p:nvSpPr>
            <p:spPr bwMode="auto">
              <a:xfrm flipH="1">
                <a:off x="2895600" y="4191000"/>
                <a:ext cx="762000" cy="762000"/>
              </a:xfrm>
              <a:prstGeom prst="line">
                <a:avLst/>
              </a:prstGeom>
              <a:noFill/>
              <a:ln w="12700">
                <a:solidFill>
                  <a:schemeClr val="tx1"/>
                </a:solidFill>
                <a:prstDash val="sysDot"/>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8" name="Line 19"/>
              <p:cNvSpPr>
                <a:spLocks noChangeShapeType="1"/>
              </p:cNvSpPr>
              <p:nvPr/>
            </p:nvSpPr>
            <p:spPr bwMode="auto">
              <a:xfrm>
                <a:off x="3581400" y="4191000"/>
                <a:ext cx="2286000" cy="0"/>
              </a:xfrm>
              <a:prstGeom prst="line">
                <a:avLst/>
              </a:prstGeom>
              <a:noFill/>
              <a:ln w="12700">
                <a:solidFill>
                  <a:schemeClr val="tx1"/>
                </a:solidFill>
                <a:prstDash val="sysDot"/>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9" name="AutoShape 20"/>
              <p:cNvSpPr>
                <a:spLocks noChangeArrowheads="1"/>
              </p:cNvSpPr>
              <p:nvPr/>
            </p:nvSpPr>
            <p:spPr bwMode="auto">
              <a:xfrm>
                <a:off x="3352800" y="2514600"/>
                <a:ext cx="152400" cy="152400"/>
              </a:xfrm>
              <a:prstGeom prst="star4">
                <a:avLst>
                  <a:gd name="adj" fmla="val 12500"/>
                </a:avLst>
              </a:prstGeom>
              <a:solidFill>
                <a:schemeClr val="accent1"/>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0" name="AutoShape 21"/>
              <p:cNvSpPr>
                <a:spLocks noChangeArrowheads="1"/>
              </p:cNvSpPr>
              <p:nvPr/>
            </p:nvSpPr>
            <p:spPr bwMode="auto">
              <a:xfrm>
                <a:off x="3429000" y="4495800"/>
                <a:ext cx="152400" cy="152400"/>
              </a:xfrm>
              <a:prstGeom prst="star4">
                <a:avLst>
                  <a:gd name="adj" fmla="val 12500"/>
                </a:avLst>
              </a:prstGeom>
              <a:solidFill>
                <a:schemeClr val="accent1"/>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1" name="AutoShape 22"/>
              <p:cNvSpPr>
                <a:spLocks noChangeArrowheads="1"/>
              </p:cNvSpPr>
              <p:nvPr/>
            </p:nvSpPr>
            <p:spPr bwMode="auto">
              <a:xfrm>
                <a:off x="5410200" y="2286000"/>
                <a:ext cx="152400" cy="152400"/>
              </a:xfrm>
              <a:prstGeom prst="star4">
                <a:avLst>
                  <a:gd name="adj" fmla="val 12500"/>
                </a:avLst>
              </a:prstGeom>
              <a:solidFill>
                <a:schemeClr val="accent1"/>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 name="AutoShape 23"/>
              <p:cNvSpPr>
                <a:spLocks noChangeArrowheads="1"/>
              </p:cNvSpPr>
              <p:nvPr/>
            </p:nvSpPr>
            <p:spPr bwMode="auto">
              <a:xfrm>
                <a:off x="5257800" y="2819400"/>
                <a:ext cx="152400" cy="152400"/>
              </a:xfrm>
              <a:prstGeom prst="star4">
                <a:avLst>
                  <a:gd name="adj" fmla="val 12500"/>
                </a:avLst>
              </a:prstGeom>
              <a:solidFill>
                <a:schemeClr val="accent1"/>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3" name="AutoShape 24"/>
              <p:cNvSpPr>
                <a:spLocks noChangeArrowheads="1"/>
              </p:cNvSpPr>
              <p:nvPr/>
            </p:nvSpPr>
            <p:spPr bwMode="auto">
              <a:xfrm>
                <a:off x="3352800" y="4724400"/>
                <a:ext cx="152400" cy="152400"/>
              </a:xfrm>
              <a:prstGeom prst="star4">
                <a:avLst>
                  <a:gd name="adj" fmla="val 12500"/>
                </a:avLst>
              </a:prstGeom>
              <a:solidFill>
                <a:schemeClr val="accent1"/>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4" name="AutoShape 25"/>
              <p:cNvSpPr>
                <a:spLocks noChangeArrowheads="1"/>
              </p:cNvSpPr>
              <p:nvPr/>
            </p:nvSpPr>
            <p:spPr bwMode="auto">
              <a:xfrm>
                <a:off x="3276600" y="4343400"/>
                <a:ext cx="152400" cy="152400"/>
              </a:xfrm>
              <a:prstGeom prst="star4">
                <a:avLst>
                  <a:gd name="adj" fmla="val 12500"/>
                </a:avLst>
              </a:prstGeom>
              <a:solidFill>
                <a:schemeClr val="accent1"/>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 name="Freeform 26"/>
              <p:cNvSpPr>
                <a:spLocks/>
              </p:cNvSpPr>
              <p:nvPr/>
            </p:nvSpPr>
            <p:spPr bwMode="auto">
              <a:xfrm>
                <a:off x="2581275" y="3881438"/>
                <a:ext cx="1660525" cy="1312862"/>
              </a:xfrm>
              <a:custGeom>
                <a:avLst/>
                <a:gdLst>
                  <a:gd name="T0" fmla="*/ 1869955938 w 1046"/>
                  <a:gd name="T1" fmla="*/ 309978307 h 827"/>
                  <a:gd name="T2" fmla="*/ 1547375938 w 1046"/>
                  <a:gd name="T3" fmla="*/ 168849611 h 827"/>
                  <a:gd name="T4" fmla="*/ 378023438 w 1046"/>
                  <a:gd name="T5" fmla="*/ 189010853 h 827"/>
                  <a:gd name="T6" fmla="*/ 257055938 w 1046"/>
                  <a:gd name="T7" fmla="*/ 269655822 h 827"/>
                  <a:gd name="T8" fmla="*/ 136088438 w 1046"/>
                  <a:gd name="T9" fmla="*/ 511590730 h 827"/>
                  <a:gd name="T10" fmla="*/ 357862188 w 1046"/>
                  <a:gd name="T11" fmla="*/ 1741426512 h 827"/>
                  <a:gd name="T12" fmla="*/ 942538438 w 1046"/>
                  <a:gd name="T13" fmla="*/ 2023683904 h 827"/>
                  <a:gd name="T14" fmla="*/ 1144150938 w 1046"/>
                  <a:gd name="T15" fmla="*/ 2043845147 h 827"/>
                  <a:gd name="T16" fmla="*/ 1345763438 w 1046"/>
                  <a:gd name="T17" fmla="*/ 2084167631 h 827"/>
                  <a:gd name="T18" fmla="*/ 2051407188 w 1046"/>
                  <a:gd name="T19" fmla="*/ 2064006389 h 827"/>
                  <a:gd name="T20" fmla="*/ 2147483647 w 1046"/>
                  <a:gd name="T21" fmla="*/ 2003522662 h 827"/>
                  <a:gd name="T22" fmla="*/ 2147483647 w 1046"/>
                  <a:gd name="T23" fmla="*/ 1519652846 h 827"/>
                  <a:gd name="T24" fmla="*/ 2147483647 w 1046"/>
                  <a:gd name="T25" fmla="*/ 1318040423 h 827"/>
                  <a:gd name="T26" fmla="*/ 2147483647 w 1046"/>
                  <a:gd name="T27" fmla="*/ 1217234211 h 827"/>
                  <a:gd name="T28" fmla="*/ 2147483647 w 1046"/>
                  <a:gd name="T29" fmla="*/ 814009365 h 827"/>
                  <a:gd name="T30" fmla="*/ 2147483647 w 1046"/>
                  <a:gd name="T31" fmla="*/ 572074457 h 827"/>
                  <a:gd name="T32" fmla="*/ 1910278438 w 1046"/>
                  <a:gd name="T33" fmla="*/ 47882157 h 827"/>
                  <a:gd name="T34" fmla="*/ 1345763438 w 1046"/>
                  <a:gd name="T35" fmla="*/ 108365884 h 827"/>
                  <a:gd name="T36" fmla="*/ 1244957188 w 1046"/>
                  <a:gd name="T37" fmla="*/ 269655822 h 827"/>
                  <a:gd name="T38" fmla="*/ 1224795938 w 1046"/>
                  <a:gd name="T39" fmla="*/ 330139549 h 827"/>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1046" h="827">
                    <a:moveTo>
                      <a:pt x="742" y="123"/>
                    </a:moveTo>
                    <a:cubicBezTo>
                      <a:pt x="636" y="70"/>
                      <a:pt x="681" y="84"/>
                      <a:pt x="614" y="67"/>
                    </a:cubicBezTo>
                    <a:cubicBezTo>
                      <a:pt x="459" y="70"/>
                      <a:pt x="304" y="63"/>
                      <a:pt x="150" y="75"/>
                    </a:cubicBezTo>
                    <a:cubicBezTo>
                      <a:pt x="131" y="76"/>
                      <a:pt x="102" y="107"/>
                      <a:pt x="102" y="107"/>
                    </a:cubicBezTo>
                    <a:cubicBezTo>
                      <a:pt x="86" y="139"/>
                      <a:pt x="65" y="169"/>
                      <a:pt x="54" y="203"/>
                    </a:cubicBezTo>
                    <a:cubicBezTo>
                      <a:pt x="59" y="444"/>
                      <a:pt x="0" y="549"/>
                      <a:pt x="142" y="691"/>
                    </a:cubicBezTo>
                    <a:cubicBezTo>
                      <a:pt x="195" y="744"/>
                      <a:pt x="300" y="792"/>
                      <a:pt x="374" y="803"/>
                    </a:cubicBezTo>
                    <a:cubicBezTo>
                      <a:pt x="400" y="807"/>
                      <a:pt x="427" y="807"/>
                      <a:pt x="454" y="811"/>
                    </a:cubicBezTo>
                    <a:cubicBezTo>
                      <a:pt x="481" y="815"/>
                      <a:pt x="534" y="827"/>
                      <a:pt x="534" y="827"/>
                    </a:cubicBezTo>
                    <a:cubicBezTo>
                      <a:pt x="627" y="824"/>
                      <a:pt x="721" y="824"/>
                      <a:pt x="814" y="819"/>
                    </a:cubicBezTo>
                    <a:cubicBezTo>
                      <a:pt x="834" y="818"/>
                      <a:pt x="846" y="804"/>
                      <a:pt x="862" y="795"/>
                    </a:cubicBezTo>
                    <a:cubicBezTo>
                      <a:pt x="942" y="749"/>
                      <a:pt x="976" y="680"/>
                      <a:pt x="1022" y="603"/>
                    </a:cubicBezTo>
                    <a:cubicBezTo>
                      <a:pt x="1027" y="576"/>
                      <a:pt x="1033" y="550"/>
                      <a:pt x="1038" y="523"/>
                    </a:cubicBezTo>
                    <a:cubicBezTo>
                      <a:pt x="1041" y="510"/>
                      <a:pt x="1046" y="483"/>
                      <a:pt x="1046" y="483"/>
                    </a:cubicBezTo>
                    <a:cubicBezTo>
                      <a:pt x="1043" y="430"/>
                      <a:pt x="1044" y="376"/>
                      <a:pt x="1038" y="323"/>
                    </a:cubicBezTo>
                    <a:cubicBezTo>
                      <a:pt x="1034" y="289"/>
                      <a:pt x="1006" y="256"/>
                      <a:pt x="990" y="227"/>
                    </a:cubicBezTo>
                    <a:cubicBezTo>
                      <a:pt x="946" y="150"/>
                      <a:pt x="847" y="37"/>
                      <a:pt x="758" y="19"/>
                    </a:cubicBezTo>
                    <a:cubicBezTo>
                      <a:pt x="756" y="19"/>
                      <a:pt x="586" y="0"/>
                      <a:pt x="534" y="43"/>
                    </a:cubicBezTo>
                    <a:cubicBezTo>
                      <a:pt x="515" y="59"/>
                      <a:pt x="505" y="84"/>
                      <a:pt x="494" y="107"/>
                    </a:cubicBezTo>
                    <a:cubicBezTo>
                      <a:pt x="490" y="115"/>
                      <a:pt x="486" y="131"/>
                      <a:pt x="486" y="131"/>
                    </a:cubicBezTo>
                  </a:path>
                </a:pathLst>
              </a:custGeom>
              <a:noFill/>
              <a:ln w="38100" cap="flat" cmpd="sng">
                <a:solidFill>
                  <a:srgbClr val="FF3300"/>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31" name="Freeform 27"/>
            <p:cNvSpPr>
              <a:spLocks/>
            </p:cNvSpPr>
            <p:nvPr/>
          </p:nvSpPr>
          <p:spPr bwMode="auto">
            <a:xfrm>
              <a:off x="4645025" y="1819275"/>
              <a:ext cx="1552575" cy="1447800"/>
            </a:xfrm>
            <a:custGeom>
              <a:avLst/>
              <a:gdLst>
                <a:gd name="T0" fmla="*/ 831651563 w 978"/>
                <a:gd name="T1" fmla="*/ 95765938 h 912"/>
                <a:gd name="T2" fmla="*/ 388104063 w 978"/>
                <a:gd name="T3" fmla="*/ 136088438 h 912"/>
                <a:gd name="T4" fmla="*/ 246975313 w 978"/>
                <a:gd name="T5" fmla="*/ 216733438 h 912"/>
                <a:gd name="T6" fmla="*/ 85685313 w 978"/>
                <a:gd name="T7" fmla="*/ 378023438 h 912"/>
                <a:gd name="T8" fmla="*/ 5040313 w 978"/>
                <a:gd name="T9" fmla="*/ 599797188 h 912"/>
                <a:gd name="T10" fmla="*/ 65524063 w 978"/>
                <a:gd name="T11" fmla="*/ 1265118438 h 912"/>
                <a:gd name="T12" fmla="*/ 549394063 w 978"/>
                <a:gd name="T13" fmla="*/ 2091729688 h 912"/>
                <a:gd name="T14" fmla="*/ 1033264063 w 978"/>
                <a:gd name="T15" fmla="*/ 2147483647 h 912"/>
                <a:gd name="T16" fmla="*/ 1759069063 w 978"/>
                <a:gd name="T17" fmla="*/ 2147483647 h 912"/>
                <a:gd name="T18" fmla="*/ 2147483647 w 978"/>
                <a:gd name="T19" fmla="*/ 1708665938 h 912"/>
                <a:gd name="T20" fmla="*/ 2147483647 w 978"/>
                <a:gd name="T21" fmla="*/ 1446569688 h 912"/>
                <a:gd name="T22" fmla="*/ 2147483647 w 978"/>
                <a:gd name="T23" fmla="*/ 1023183438 h 912"/>
                <a:gd name="T24" fmla="*/ 2147483647 w 978"/>
                <a:gd name="T25" fmla="*/ 942538438 h 912"/>
                <a:gd name="T26" fmla="*/ 2001004063 w 978"/>
                <a:gd name="T27" fmla="*/ 398184688 h 912"/>
                <a:gd name="T28" fmla="*/ 1638101563 w 978"/>
                <a:gd name="T29" fmla="*/ 216733438 h 912"/>
                <a:gd name="T30" fmla="*/ 1033264063 w 978"/>
                <a:gd name="T31" fmla="*/ 55443438 h 912"/>
                <a:gd name="T32" fmla="*/ 630039063 w 978"/>
                <a:gd name="T33" fmla="*/ 236894688 h 91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978" h="912">
                  <a:moveTo>
                    <a:pt x="330" y="38"/>
                  </a:moveTo>
                  <a:cubicBezTo>
                    <a:pt x="271" y="44"/>
                    <a:pt x="212" y="42"/>
                    <a:pt x="154" y="54"/>
                  </a:cubicBezTo>
                  <a:cubicBezTo>
                    <a:pt x="133" y="58"/>
                    <a:pt x="117" y="76"/>
                    <a:pt x="98" y="86"/>
                  </a:cubicBezTo>
                  <a:cubicBezTo>
                    <a:pt x="80" y="113"/>
                    <a:pt x="57" y="127"/>
                    <a:pt x="34" y="150"/>
                  </a:cubicBezTo>
                  <a:cubicBezTo>
                    <a:pt x="24" y="180"/>
                    <a:pt x="12" y="208"/>
                    <a:pt x="2" y="238"/>
                  </a:cubicBezTo>
                  <a:cubicBezTo>
                    <a:pt x="8" y="401"/>
                    <a:pt x="0" y="399"/>
                    <a:pt x="26" y="502"/>
                  </a:cubicBezTo>
                  <a:cubicBezTo>
                    <a:pt x="40" y="629"/>
                    <a:pt x="109" y="757"/>
                    <a:pt x="218" y="830"/>
                  </a:cubicBezTo>
                  <a:cubicBezTo>
                    <a:pt x="278" y="870"/>
                    <a:pt x="342" y="887"/>
                    <a:pt x="410" y="910"/>
                  </a:cubicBezTo>
                  <a:cubicBezTo>
                    <a:pt x="506" y="907"/>
                    <a:pt x="603" y="912"/>
                    <a:pt x="698" y="902"/>
                  </a:cubicBezTo>
                  <a:cubicBezTo>
                    <a:pt x="807" y="890"/>
                    <a:pt x="916" y="772"/>
                    <a:pt x="954" y="678"/>
                  </a:cubicBezTo>
                  <a:cubicBezTo>
                    <a:pt x="967" y="646"/>
                    <a:pt x="970" y="608"/>
                    <a:pt x="978" y="574"/>
                  </a:cubicBezTo>
                  <a:cubicBezTo>
                    <a:pt x="975" y="518"/>
                    <a:pt x="977" y="462"/>
                    <a:pt x="970" y="406"/>
                  </a:cubicBezTo>
                  <a:cubicBezTo>
                    <a:pt x="969" y="394"/>
                    <a:pt x="958" y="385"/>
                    <a:pt x="954" y="374"/>
                  </a:cubicBezTo>
                  <a:cubicBezTo>
                    <a:pt x="928" y="308"/>
                    <a:pt x="867" y="182"/>
                    <a:pt x="794" y="158"/>
                  </a:cubicBezTo>
                  <a:cubicBezTo>
                    <a:pt x="757" y="121"/>
                    <a:pt x="701" y="96"/>
                    <a:pt x="650" y="86"/>
                  </a:cubicBezTo>
                  <a:cubicBezTo>
                    <a:pt x="593" y="48"/>
                    <a:pt x="481" y="32"/>
                    <a:pt x="410" y="22"/>
                  </a:cubicBezTo>
                  <a:cubicBezTo>
                    <a:pt x="327" y="27"/>
                    <a:pt x="250" y="0"/>
                    <a:pt x="250" y="94"/>
                  </a:cubicBezTo>
                </a:path>
              </a:pathLst>
            </a:custGeom>
            <a:noFill/>
            <a:ln w="38100" cap="flat" cmpd="sng">
              <a:solidFill>
                <a:srgbClr val="FF3300"/>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56" name="Group 55"/>
          <p:cNvGrpSpPr/>
          <p:nvPr/>
        </p:nvGrpSpPr>
        <p:grpSpPr>
          <a:xfrm>
            <a:off x="4868782" y="2110136"/>
            <a:ext cx="5729534" cy="4290666"/>
            <a:chOff x="1447800" y="1143000"/>
            <a:chExt cx="6858000" cy="4953000"/>
          </a:xfrm>
        </p:grpSpPr>
        <p:pic>
          <p:nvPicPr>
            <p:cNvPr id="5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800" y="2514600"/>
              <a:ext cx="2620963" cy="3352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5200" y="1524000"/>
              <a:ext cx="4495800" cy="2425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91000" y="3792538"/>
              <a:ext cx="3733800" cy="2227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0" name="Line 7"/>
            <p:cNvSpPr>
              <a:spLocks noChangeShapeType="1"/>
            </p:cNvSpPr>
            <p:nvPr/>
          </p:nvSpPr>
          <p:spPr bwMode="auto">
            <a:xfrm>
              <a:off x="2438400" y="1143000"/>
              <a:ext cx="1219200" cy="32004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1" name="Line 8"/>
            <p:cNvSpPr>
              <a:spLocks noChangeShapeType="1"/>
            </p:cNvSpPr>
            <p:nvPr/>
          </p:nvSpPr>
          <p:spPr bwMode="auto">
            <a:xfrm flipV="1">
              <a:off x="3657600" y="4343400"/>
              <a:ext cx="4648200"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2" name="Line 9"/>
            <p:cNvSpPr>
              <a:spLocks noChangeShapeType="1"/>
            </p:cNvSpPr>
            <p:nvPr/>
          </p:nvSpPr>
          <p:spPr bwMode="auto">
            <a:xfrm>
              <a:off x="1905000" y="3657600"/>
              <a:ext cx="609600" cy="685800"/>
            </a:xfrm>
            <a:prstGeom prst="line">
              <a:avLst/>
            </a:prstGeom>
            <a:noFill/>
            <a:ln w="25400">
              <a:solidFill>
                <a:srgbClr val="00FF00"/>
              </a:solidFill>
              <a:round/>
              <a:headEnd type="none" w="sm" len="sm"/>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3" name="Oval 10"/>
            <p:cNvSpPr>
              <a:spLocks noChangeArrowheads="1"/>
            </p:cNvSpPr>
            <p:nvPr/>
          </p:nvSpPr>
          <p:spPr bwMode="auto">
            <a:xfrm>
              <a:off x="1752600" y="3505200"/>
              <a:ext cx="152400" cy="152400"/>
            </a:xfrm>
            <a:prstGeom prst="ellipse">
              <a:avLst/>
            </a:prstGeom>
            <a:solidFill>
              <a:schemeClr val="accent2"/>
            </a:solidFill>
            <a:ln w="9525">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4" name="Oval 11"/>
            <p:cNvSpPr>
              <a:spLocks noChangeArrowheads="1"/>
            </p:cNvSpPr>
            <p:nvPr/>
          </p:nvSpPr>
          <p:spPr bwMode="auto">
            <a:xfrm>
              <a:off x="5638800" y="2971800"/>
              <a:ext cx="152400" cy="152400"/>
            </a:xfrm>
            <a:prstGeom prst="ellipse">
              <a:avLst/>
            </a:prstGeom>
            <a:solidFill>
              <a:schemeClr val="accent2"/>
            </a:solidFill>
            <a:ln w="25400">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5" name="Line 12"/>
            <p:cNvSpPr>
              <a:spLocks noChangeShapeType="1"/>
            </p:cNvSpPr>
            <p:nvPr/>
          </p:nvSpPr>
          <p:spPr bwMode="auto">
            <a:xfrm flipH="1">
              <a:off x="2362200" y="4343400"/>
              <a:ext cx="1295400" cy="1752600"/>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6" name="Oval 13"/>
            <p:cNvSpPr>
              <a:spLocks noChangeArrowheads="1"/>
            </p:cNvSpPr>
            <p:nvPr/>
          </p:nvSpPr>
          <p:spPr bwMode="auto">
            <a:xfrm>
              <a:off x="5943600" y="4953000"/>
              <a:ext cx="152400" cy="152400"/>
            </a:xfrm>
            <a:prstGeom prst="ellipse">
              <a:avLst/>
            </a:prstGeom>
            <a:solidFill>
              <a:schemeClr val="accent2"/>
            </a:solidFill>
            <a:ln w="25400">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7" name="Oval 14"/>
            <p:cNvSpPr>
              <a:spLocks noChangeArrowheads="1"/>
            </p:cNvSpPr>
            <p:nvPr/>
          </p:nvSpPr>
          <p:spPr bwMode="auto">
            <a:xfrm>
              <a:off x="2514600" y="4343400"/>
              <a:ext cx="152400" cy="152400"/>
            </a:xfrm>
            <a:prstGeom prst="ellipse">
              <a:avLst/>
            </a:prstGeom>
            <a:solidFill>
              <a:schemeClr val="accent2"/>
            </a:solidFill>
            <a:ln w="25400">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8" name="Oval 15"/>
            <p:cNvSpPr>
              <a:spLocks noChangeArrowheads="1"/>
            </p:cNvSpPr>
            <p:nvPr/>
          </p:nvSpPr>
          <p:spPr bwMode="auto">
            <a:xfrm>
              <a:off x="4191000" y="2362200"/>
              <a:ext cx="152400" cy="152400"/>
            </a:xfrm>
            <a:prstGeom prst="ellipse">
              <a:avLst/>
            </a:prstGeom>
            <a:solidFill>
              <a:schemeClr val="accent2"/>
            </a:solidFill>
            <a:ln w="25400">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9" name="Oval 16"/>
            <p:cNvSpPr>
              <a:spLocks noChangeArrowheads="1"/>
            </p:cNvSpPr>
            <p:nvPr/>
          </p:nvSpPr>
          <p:spPr bwMode="auto">
            <a:xfrm>
              <a:off x="4572000" y="5638800"/>
              <a:ext cx="152400" cy="152400"/>
            </a:xfrm>
            <a:prstGeom prst="ellipse">
              <a:avLst/>
            </a:prstGeom>
            <a:solidFill>
              <a:schemeClr val="accent2"/>
            </a:solidFill>
            <a:ln w="25400">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0" name="Line 17"/>
            <p:cNvSpPr>
              <a:spLocks noChangeShapeType="1"/>
            </p:cNvSpPr>
            <p:nvPr/>
          </p:nvSpPr>
          <p:spPr bwMode="auto">
            <a:xfrm>
              <a:off x="4267200" y="2438400"/>
              <a:ext cx="1371600" cy="533400"/>
            </a:xfrm>
            <a:prstGeom prst="line">
              <a:avLst/>
            </a:prstGeom>
            <a:noFill/>
            <a:ln w="25400">
              <a:solidFill>
                <a:srgbClr val="00FF00"/>
              </a:solidFill>
              <a:round/>
              <a:headEnd type="none" w="sm" len="sm"/>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1" name="Line 18"/>
            <p:cNvSpPr>
              <a:spLocks noChangeShapeType="1"/>
            </p:cNvSpPr>
            <p:nvPr/>
          </p:nvSpPr>
          <p:spPr bwMode="auto">
            <a:xfrm flipV="1">
              <a:off x="4724400" y="5029200"/>
              <a:ext cx="1219200" cy="609600"/>
            </a:xfrm>
            <a:prstGeom prst="line">
              <a:avLst/>
            </a:prstGeom>
            <a:noFill/>
            <a:ln w="25400">
              <a:solidFill>
                <a:srgbClr val="00FF00"/>
              </a:solidFill>
              <a:round/>
              <a:headEnd type="none" w="sm" len="sm"/>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2" name="Oval 65"/>
            <p:cNvSpPr>
              <a:spLocks noChangeArrowheads="1"/>
            </p:cNvSpPr>
            <p:nvPr/>
          </p:nvSpPr>
          <p:spPr bwMode="auto">
            <a:xfrm>
              <a:off x="2667000" y="4343400"/>
              <a:ext cx="152400" cy="152400"/>
            </a:xfrm>
            <a:prstGeom prst="ellipse">
              <a:avLst/>
            </a:prstGeom>
            <a:solidFill>
              <a:schemeClr val="accent2"/>
            </a:solidFill>
            <a:ln w="25400">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3" name="Oval 66"/>
            <p:cNvSpPr>
              <a:spLocks noChangeArrowheads="1"/>
            </p:cNvSpPr>
            <p:nvPr/>
          </p:nvSpPr>
          <p:spPr bwMode="auto">
            <a:xfrm>
              <a:off x="5562600" y="2667000"/>
              <a:ext cx="152400" cy="152400"/>
            </a:xfrm>
            <a:prstGeom prst="ellipse">
              <a:avLst/>
            </a:prstGeom>
            <a:solidFill>
              <a:schemeClr val="accent2"/>
            </a:solidFill>
            <a:ln w="25400">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4" name="Line 67"/>
            <p:cNvSpPr>
              <a:spLocks noChangeShapeType="1"/>
            </p:cNvSpPr>
            <p:nvPr/>
          </p:nvSpPr>
          <p:spPr bwMode="auto">
            <a:xfrm flipH="1" flipV="1">
              <a:off x="5638800" y="2743200"/>
              <a:ext cx="76200" cy="304800"/>
            </a:xfrm>
            <a:prstGeom prst="line">
              <a:avLst/>
            </a:prstGeom>
            <a:noFill/>
            <a:ln w="25400">
              <a:solidFill>
                <a:srgbClr val="00FF00"/>
              </a:solidFill>
              <a:round/>
              <a:headEnd type="none" w="sm" len="sm"/>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5" name="Oval 68"/>
            <p:cNvSpPr>
              <a:spLocks noChangeArrowheads="1"/>
            </p:cNvSpPr>
            <p:nvPr/>
          </p:nvSpPr>
          <p:spPr bwMode="auto">
            <a:xfrm>
              <a:off x="6019800" y="4648200"/>
              <a:ext cx="152400" cy="152400"/>
            </a:xfrm>
            <a:prstGeom prst="ellipse">
              <a:avLst/>
            </a:prstGeom>
            <a:solidFill>
              <a:schemeClr val="accent2"/>
            </a:solidFill>
            <a:ln w="25400">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6" name="Line 69"/>
            <p:cNvSpPr>
              <a:spLocks noChangeShapeType="1"/>
            </p:cNvSpPr>
            <p:nvPr/>
          </p:nvSpPr>
          <p:spPr bwMode="auto">
            <a:xfrm flipV="1">
              <a:off x="6019800" y="4724400"/>
              <a:ext cx="76200" cy="228600"/>
            </a:xfrm>
            <a:prstGeom prst="line">
              <a:avLst/>
            </a:prstGeom>
            <a:noFill/>
            <a:ln w="25400">
              <a:solidFill>
                <a:srgbClr val="00FF00"/>
              </a:solidFill>
              <a:round/>
              <a:headEnd type="none" w="sm" len="sm"/>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7" name="Line 71"/>
            <p:cNvSpPr>
              <a:spLocks noChangeShapeType="1"/>
            </p:cNvSpPr>
            <p:nvPr/>
          </p:nvSpPr>
          <p:spPr bwMode="auto">
            <a:xfrm>
              <a:off x="3074988" y="1219200"/>
              <a:ext cx="1247775" cy="29781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78" name="Line 72"/>
            <p:cNvSpPr>
              <a:spLocks noChangeShapeType="1"/>
            </p:cNvSpPr>
            <p:nvPr/>
          </p:nvSpPr>
          <p:spPr bwMode="auto">
            <a:xfrm flipH="1">
              <a:off x="3768725" y="4197350"/>
              <a:ext cx="525463" cy="18161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79" name="Line 73"/>
            <p:cNvSpPr>
              <a:spLocks noChangeShapeType="1"/>
            </p:cNvSpPr>
            <p:nvPr/>
          </p:nvSpPr>
          <p:spPr bwMode="auto">
            <a:xfrm flipV="1">
              <a:off x="4281488" y="3587750"/>
              <a:ext cx="3894137"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sp>
        <p:nvSpPr>
          <p:cNvPr id="80" name="Slide Number Placeholder 79"/>
          <p:cNvSpPr>
            <a:spLocks noGrp="1"/>
          </p:cNvSpPr>
          <p:nvPr>
            <p:ph type="sldNum" sz="quarter" idx="12"/>
          </p:nvPr>
        </p:nvSpPr>
        <p:spPr/>
        <p:txBody>
          <a:bodyPr/>
          <a:lstStyle/>
          <a:p>
            <a:fld id="{D3B37EAC-F55D-4DB6-844E-80B9C7FB0F81}" type="slidenum">
              <a:rPr lang="en-US" smtClean="0"/>
              <a:t>34</a:t>
            </a:fld>
            <a:endParaRPr lang="en-US"/>
          </a:p>
        </p:txBody>
      </p:sp>
    </p:spTree>
    <p:extLst>
      <p:ext uri="{BB962C8B-B14F-4D97-AF65-F5344CB8AC3E}">
        <p14:creationId xmlns:p14="http://schemas.microsoft.com/office/powerpoint/2010/main" val="3193547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mining tasks (cont.)</a:t>
            </a:r>
          </a:p>
        </p:txBody>
      </p:sp>
      <p:sp>
        <p:nvSpPr>
          <p:cNvPr id="3" name="Content Placeholder 2"/>
          <p:cNvSpPr>
            <a:spLocks noGrp="1"/>
          </p:cNvSpPr>
          <p:nvPr>
            <p:ph idx="1"/>
          </p:nvPr>
        </p:nvSpPr>
        <p:spPr/>
        <p:txBody>
          <a:bodyPr/>
          <a:lstStyle/>
          <a:p>
            <a:r>
              <a:rPr lang="en-US" dirty="0"/>
              <a:t>Association rule mining</a:t>
            </a:r>
          </a:p>
        </p:txBody>
      </p:sp>
      <p:sp>
        <p:nvSpPr>
          <p:cNvPr id="4" name="Slide Number Placeholder 3"/>
          <p:cNvSpPr>
            <a:spLocks noGrp="1"/>
          </p:cNvSpPr>
          <p:nvPr>
            <p:ph type="sldNum" sz="quarter" idx="12"/>
          </p:nvPr>
        </p:nvSpPr>
        <p:spPr/>
        <p:txBody>
          <a:bodyPr/>
          <a:lstStyle/>
          <a:p>
            <a:fld id="{D3B37EAC-F55D-4DB6-844E-80B9C7FB0F81}" type="slidenum">
              <a:rPr lang="en-US" smtClean="0"/>
              <a:t>35</a:t>
            </a:fld>
            <a:endParaRPr lang="en-US"/>
          </a:p>
        </p:txBody>
      </p:sp>
      <p:grpSp>
        <p:nvGrpSpPr>
          <p:cNvPr id="5" name="Group 4"/>
          <p:cNvGrpSpPr/>
          <p:nvPr/>
        </p:nvGrpSpPr>
        <p:grpSpPr>
          <a:xfrm>
            <a:off x="2216706" y="2227329"/>
            <a:ext cx="7712075" cy="4059237"/>
            <a:chOff x="746125" y="1624013"/>
            <a:chExt cx="7712075" cy="4059237"/>
          </a:xfrm>
        </p:grpSpPr>
        <p:graphicFrame>
          <p:nvGraphicFramePr>
            <p:cNvPr id="6" name="Object 3"/>
            <p:cNvGraphicFramePr>
              <a:graphicFrameLocks/>
            </p:cNvGraphicFramePr>
            <p:nvPr/>
          </p:nvGraphicFramePr>
          <p:xfrm>
            <a:off x="2397125" y="2557463"/>
            <a:ext cx="3125788" cy="1939925"/>
          </p:xfrm>
          <a:graphic>
            <a:graphicData uri="http://schemas.openxmlformats.org/presentationml/2006/ole">
              <mc:AlternateContent xmlns:mc="http://schemas.openxmlformats.org/markup-compatibility/2006">
                <mc:Choice xmlns:v="urn:schemas-microsoft-com:vml" Requires="v">
                  <p:oleObj spid="_x0000_s3081" name="Worksheet" r:id="rId3" imgW="2971800" imgH="1838249" progId="Excel.Sheet.8">
                    <p:embed/>
                  </p:oleObj>
                </mc:Choice>
                <mc:Fallback>
                  <p:oleObj name="Worksheet" r:id="rId3" imgW="2971800" imgH="1838249" progId="Excel.Sheet.8">
                    <p:embed/>
                    <p:pic>
                      <p:nvPicPr>
                        <p:cNvPr id="6" name="Object 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97125" y="2557463"/>
                          <a:ext cx="3125788" cy="1939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 name="Rectangle 4"/>
            <p:cNvSpPr>
              <a:spLocks noChangeArrowheads="1"/>
            </p:cNvSpPr>
            <p:nvPr/>
          </p:nvSpPr>
          <p:spPr bwMode="auto">
            <a:xfrm rot="19620000">
              <a:off x="2532063" y="1804988"/>
              <a:ext cx="13017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ctr"/>
              <a:r>
                <a:rPr lang="en-US" sz="1800">
                  <a:solidFill>
                    <a:schemeClr val="tx2"/>
                  </a:solidFill>
                  <a:latin typeface="Arial" charset="0"/>
                </a:rPr>
                <a:t>transaction</a:t>
              </a:r>
            </a:p>
            <a:p>
              <a:pPr algn="ctr"/>
              <a:r>
                <a:rPr lang="en-US" sz="1800">
                  <a:solidFill>
                    <a:schemeClr val="tx2"/>
                  </a:solidFill>
                  <a:latin typeface="Arial" charset="0"/>
                </a:rPr>
                <a:t>id</a:t>
              </a:r>
            </a:p>
          </p:txBody>
        </p:sp>
        <p:sp>
          <p:nvSpPr>
            <p:cNvPr id="8" name="Rectangle 5"/>
            <p:cNvSpPr>
              <a:spLocks noChangeArrowheads="1"/>
            </p:cNvSpPr>
            <p:nvPr/>
          </p:nvSpPr>
          <p:spPr bwMode="auto">
            <a:xfrm rot="19500000">
              <a:off x="3570288" y="1881188"/>
              <a:ext cx="11239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ctr"/>
              <a:r>
                <a:rPr lang="en-US" sz="1800">
                  <a:solidFill>
                    <a:schemeClr val="tx2"/>
                  </a:solidFill>
                  <a:latin typeface="Arial" charset="0"/>
                </a:rPr>
                <a:t>customer</a:t>
              </a:r>
            </a:p>
            <a:p>
              <a:pPr algn="ctr"/>
              <a:r>
                <a:rPr lang="en-US" sz="1800">
                  <a:solidFill>
                    <a:schemeClr val="tx2"/>
                  </a:solidFill>
                  <a:latin typeface="Arial" charset="0"/>
                </a:rPr>
                <a:t>id</a:t>
              </a:r>
            </a:p>
          </p:txBody>
        </p:sp>
        <p:sp>
          <p:nvSpPr>
            <p:cNvPr id="9" name="Rectangle 6"/>
            <p:cNvSpPr>
              <a:spLocks noChangeArrowheads="1"/>
            </p:cNvSpPr>
            <p:nvPr/>
          </p:nvSpPr>
          <p:spPr bwMode="auto">
            <a:xfrm rot="19320000">
              <a:off x="4854575" y="1879600"/>
              <a:ext cx="10604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ctr"/>
              <a:r>
                <a:rPr lang="en-US" sz="1800">
                  <a:solidFill>
                    <a:schemeClr val="tx2"/>
                  </a:solidFill>
                  <a:latin typeface="Arial" charset="0"/>
                </a:rPr>
                <a:t>products</a:t>
              </a:r>
            </a:p>
            <a:p>
              <a:pPr algn="ctr"/>
              <a:r>
                <a:rPr lang="en-US" sz="1800">
                  <a:solidFill>
                    <a:schemeClr val="tx2"/>
                  </a:solidFill>
                  <a:latin typeface="Arial" charset="0"/>
                </a:rPr>
                <a:t>bought</a:t>
              </a:r>
            </a:p>
          </p:txBody>
        </p:sp>
        <p:sp>
          <p:nvSpPr>
            <p:cNvPr id="10" name="Line 7"/>
            <p:cNvSpPr>
              <a:spLocks noChangeShapeType="1"/>
            </p:cNvSpPr>
            <p:nvPr/>
          </p:nvSpPr>
          <p:spPr bwMode="auto">
            <a:xfrm flipV="1">
              <a:off x="3178175" y="1624013"/>
              <a:ext cx="1219200" cy="9144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 name="Line 8"/>
            <p:cNvSpPr>
              <a:spLocks noChangeShapeType="1"/>
            </p:cNvSpPr>
            <p:nvPr/>
          </p:nvSpPr>
          <p:spPr bwMode="auto">
            <a:xfrm flipV="1">
              <a:off x="4213225" y="1654175"/>
              <a:ext cx="1219200" cy="9144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 name="Rectangle 9"/>
            <p:cNvSpPr>
              <a:spLocks noChangeArrowheads="1"/>
            </p:cNvSpPr>
            <p:nvPr/>
          </p:nvSpPr>
          <p:spPr bwMode="auto">
            <a:xfrm>
              <a:off x="746125" y="2727325"/>
              <a:ext cx="1285875"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r>
                <a:rPr lang="en-US" sz="2400">
                  <a:solidFill>
                    <a:schemeClr val="tx2"/>
                  </a:solidFill>
                  <a:latin typeface="Arial" charset="0"/>
                </a:rPr>
                <a:t>sales</a:t>
              </a:r>
            </a:p>
            <a:p>
              <a:r>
                <a:rPr lang="en-US" sz="2400">
                  <a:solidFill>
                    <a:schemeClr val="tx2"/>
                  </a:solidFill>
                  <a:latin typeface="Arial" charset="0"/>
                </a:rPr>
                <a:t>records:</a:t>
              </a:r>
            </a:p>
          </p:txBody>
        </p:sp>
        <p:sp>
          <p:nvSpPr>
            <p:cNvPr id="13" name="Rectangle 10"/>
            <p:cNvSpPr>
              <a:spLocks noChangeArrowheads="1"/>
            </p:cNvSpPr>
            <p:nvPr/>
          </p:nvSpPr>
          <p:spPr bwMode="auto">
            <a:xfrm>
              <a:off x="1584325" y="4860925"/>
              <a:ext cx="6373813"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buFontTx/>
                <a:buChar char="•"/>
              </a:pPr>
              <a:r>
                <a:rPr lang="en-US" sz="2400">
                  <a:solidFill>
                    <a:srgbClr val="FF0000"/>
                  </a:solidFill>
                  <a:latin typeface="Arial" charset="0"/>
                </a:rPr>
                <a:t> Trend: Products p5, p8 often bough together</a:t>
              </a:r>
            </a:p>
            <a:p>
              <a:pPr>
                <a:buFontTx/>
                <a:buChar char="•"/>
              </a:pPr>
              <a:r>
                <a:rPr lang="en-US" sz="2400">
                  <a:solidFill>
                    <a:srgbClr val="FF0000"/>
                  </a:solidFill>
                  <a:latin typeface="Arial" charset="0"/>
                </a:rPr>
                <a:t> Trend: Customer 12 likes product p9</a:t>
              </a:r>
            </a:p>
          </p:txBody>
        </p:sp>
        <p:sp>
          <p:nvSpPr>
            <p:cNvPr id="14" name="AutoShape 11"/>
            <p:cNvSpPr>
              <a:spLocks noChangeArrowheads="1"/>
            </p:cNvSpPr>
            <p:nvPr/>
          </p:nvSpPr>
          <p:spPr bwMode="auto">
            <a:xfrm>
              <a:off x="6324600" y="2819400"/>
              <a:ext cx="2133600" cy="990600"/>
            </a:xfrm>
            <a:prstGeom prst="wedgeRoundRectCallout">
              <a:avLst>
                <a:gd name="adj1" fmla="val -87204"/>
                <a:gd name="adj2" fmla="val 45671"/>
                <a:gd name="adj3" fmla="val 16667"/>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2400">
                  <a:solidFill>
                    <a:schemeClr val="tx2"/>
                  </a:solidFill>
                  <a:latin typeface="Arial" charset="0"/>
                </a:rPr>
                <a:t>market-basket</a:t>
              </a:r>
            </a:p>
            <a:p>
              <a:pPr algn="ctr"/>
              <a:r>
                <a:rPr lang="en-US" sz="2400">
                  <a:solidFill>
                    <a:schemeClr val="tx2"/>
                  </a:solidFill>
                  <a:latin typeface="Arial" charset="0"/>
                </a:rPr>
                <a:t>data</a:t>
              </a:r>
            </a:p>
          </p:txBody>
        </p:sp>
      </p:grpSp>
    </p:spTree>
    <p:extLst>
      <p:ext uri="{BB962C8B-B14F-4D97-AF65-F5344CB8AC3E}">
        <p14:creationId xmlns:p14="http://schemas.microsoft.com/office/powerpoint/2010/main" val="530505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mining tasks (cont.)</a:t>
            </a:r>
          </a:p>
        </p:txBody>
      </p:sp>
      <p:sp>
        <p:nvSpPr>
          <p:cNvPr id="3" name="Content Placeholder 2"/>
          <p:cNvSpPr>
            <a:spLocks noGrp="1"/>
          </p:cNvSpPr>
          <p:nvPr>
            <p:ph idx="1"/>
          </p:nvPr>
        </p:nvSpPr>
        <p:spPr/>
        <p:txBody>
          <a:bodyPr>
            <a:normAutofit lnSpcReduction="10000"/>
          </a:bodyPr>
          <a:lstStyle/>
          <a:p>
            <a:r>
              <a:rPr lang="en-US" dirty="0"/>
              <a:t>Association Rule Discovery</a:t>
            </a:r>
          </a:p>
          <a:p>
            <a:pPr>
              <a:lnSpc>
                <a:spcPct val="90000"/>
              </a:lnSpc>
            </a:pPr>
            <a:r>
              <a:rPr lang="en-US" dirty="0"/>
              <a:t>Marketing and Sales Promotion:</a:t>
            </a:r>
            <a:endParaRPr lang="en-US" sz="2000" dirty="0"/>
          </a:p>
          <a:p>
            <a:pPr lvl="1">
              <a:lnSpc>
                <a:spcPct val="90000"/>
              </a:lnSpc>
            </a:pPr>
            <a:r>
              <a:rPr lang="en-US" dirty="0">
                <a:solidFill>
                  <a:srgbClr val="FF0066"/>
                </a:solidFill>
              </a:rPr>
              <a:t>Let the rule discovered be</a:t>
            </a:r>
            <a:r>
              <a:rPr lang="en-US" i="1" dirty="0">
                <a:solidFill>
                  <a:srgbClr val="FF0066"/>
                </a:solidFill>
              </a:rPr>
              <a:t> </a:t>
            </a:r>
          </a:p>
          <a:p>
            <a:pPr lvl="1">
              <a:lnSpc>
                <a:spcPct val="90000"/>
              </a:lnSpc>
              <a:buNone/>
            </a:pPr>
            <a:r>
              <a:rPr lang="en-US" i="1" dirty="0">
                <a:solidFill>
                  <a:srgbClr val="FF0066"/>
                </a:solidFill>
              </a:rPr>
              <a:t> 			{Bagels, … } --&gt; {Potato Chips}</a:t>
            </a:r>
            <a:endParaRPr lang="en-US" dirty="0"/>
          </a:p>
          <a:p>
            <a:pPr lvl="1">
              <a:lnSpc>
                <a:spcPct val="90000"/>
              </a:lnSpc>
            </a:pPr>
            <a:r>
              <a:rPr lang="en-US" i="1" dirty="0">
                <a:solidFill>
                  <a:schemeClr val="accent6">
                    <a:lumMod val="75000"/>
                  </a:schemeClr>
                </a:solidFill>
              </a:rPr>
              <a:t>Potato Chips as consequent </a:t>
            </a:r>
            <a:r>
              <a:rPr lang="en-US" sz="1800" dirty="0"/>
              <a:t>=&gt; </a:t>
            </a:r>
            <a:r>
              <a:rPr lang="en-US" dirty="0"/>
              <a:t>Can be used to determine what should be done to boost its sales.</a:t>
            </a:r>
          </a:p>
          <a:p>
            <a:pPr lvl="1">
              <a:lnSpc>
                <a:spcPct val="90000"/>
              </a:lnSpc>
            </a:pPr>
            <a:r>
              <a:rPr lang="en-US" i="1" dirty="0">
                <a:solidFill>
                  <a:schemeClr val="accent6">
                    <a:lumMod val="75000"/>
                  </a:schemeClr>
                </a:solidFill>
              </a:rPr>
              <a:t>Bagels in the antecedent </a:t>
            </a:r>
            <a:r>
              <a:rPr lang="en-US" sz="1800" dirty="0"/>
              <a:t>=&gt; </a:t>
            </a:r>
            <a:r>
              <a:rPr lang="en-US" dirty="0"/>
              <a:t>can be used to see which products would be affected if the store discontinues selling bagels.</a:t>
            </a:r>
          </a:p>
          <a:p>
            <a:pPr lvl="1">
              <a:lnSpc>
                <a:spcPct val="90000"/>
              </a:lnSpc>
            </a:pPr>
            <a:r>
              <a:rPr lang="en-US" i="1" dirty="0">
                <a:solidFill>
                  <a:schemeClr val="accent6">
                    <a:lumMod val="75000"/>
                  </a:schemeClr>
                </a:solidFill>
              </a:rPr>
              <a:t>Bagels in antecedent and Potato chips in consequent </a:t>
            </a:r>
            <a:r>
              <a:rPr lang="en-US" sz="1800" dirty="0">
                <a:solidFill>
                  <a:schemeClr val="tx2"/>
                </a:solidFill>
              </a:rPr>
              <a:t>=&gt; </a:t>
            </a:r>
            <a:r>
              <a:rPr lang="en-US" dirty="0"/>
              <a:t>Can be used to see what products should be sold with Bagels to promote sale of Potato chips!</a:t>
            </a:r>
          </a:p>
          <a:p>
            <a:pPr>
              <a:lnSpc>
                <a:spcPct val="90000"/>
              </a:lnSpc>
            </a:pPr>
            <a:r>
              <a:rPr lang="en-US" dirty="0"/>
              <a:t>Supermarket shelf management.</a:t>
            </a:r>
          </a:p>
          <a:p>
            <a:pPr>
              <a:lnSpc>
                <a:spcPct val="90000"/>
              </a:lnSpc>
            </a:pPr>
            <a:r>
              <a:rPr lang="en-US" dirty="0"/>
              <a:t>Inventory Management</a:t>
            </a:r>
          </a:p>
          <a:p>
            <a:endParaRPr lang="en-US" dirty="0"/>
          </a:p>
        </p:txBody>
      </p:sp>
      <p:sp>
        <p:nvSpPr>
          <p:cNvPr id="4" name="Slide Number Placeholder 3"/>
          <p:cNvSpPr>
            <a:spLocks noGrp="1"/>
          </p:cNvSpPr>
          <p:nvPr>
            <p:ph type="sldNum" sz="quarter" idx="12"/>
          </p:nvPr>
        </p:nvSpPr>
        <p:spPr/>
        <p:txBody>
          <a:bodyPr/>
          <a:lstStyle/>
          <a:p>
            <a:fld id="{D3B37EAC-F55D-4DB6-844E-80B9C7FB0F81}" type="slidenum">
              <a:rPr lang="en-US" smtClean="0"/>
              <a:t>36</a:t>
            </a:fld>
            <a:endParaRPr lang="en-US"/>
          </a:p>
        </p:txBody>
      </p:sp>
    </p:spTree>
    <p:extLst>
      <p:ext uri="{BB962C8B-B14F-4D97-AF65-F5344CB8AC3E}">
        <p14:creationId xmlns:p14="http://schemas.microsoft.com/office/powerpoint/2010/main" val="186024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mining tasks (cont.)</a:t>
            </a:r>
          </a:p>
        </p:txBody>
      </p:sp>
      <p:sp>
        <p:nvSpPr>
          <p:cNvPr id="3" name="Content Placeholder 2"/>
          <p:cNvSpPr>
            <a:spLocks noGrp="1"/>
          </p:cNvSpPr>
          <p:nvPr>
            <p:ph idx="1"/>
          </p:nvPr>
        </p:nvSpPr>
        <p:spPr>
          <a:xfrm>
            <a:off x="277092" y="1371599"/>
            <a:ext cx="11545454" cy="5613663"/>
          </a:xfrm>
        </p:spPr>
        <p:txBody>
          <a:bodyPr>
            <a:normAutofit lnSpcReduction="10000"/>
          </a:bodyPr>
          <a:lstStyle/>
          <a:p>
            <a:pPr marL="0" indent="0">
              <a:buNone/>
            </a:pPr>
            <a:r>
              <a:rPr lang="en-US" dirty="0"/>
              <a:t>Collaborative Filtering</a:t>
            </a:r>
          </a:p>
          <a:p>
            <a:pPr>
              <a:lnSpc>
                <a:spcPct val="90000"/>
              </a:lnSpc>
            </a:pPr>
            <a:r>
              <a:rPr lang="en-US" dirty="0"/>
              <a:t>Goal: predict what movies/books/… a person may be interested in, on the basis of</a:t>
            </a:r>
          </a:p>
          <a:p>
            <a:pPr lvl="1">
              <a:lnSpc>
                <a:spcPct val="90000"/>
              </a:lnSpc>
            </a:pPr>
            <a:r>
              <a:rPr lang="en-US" dirty="0"/>
              <a:t>Past preferences of the person</a:t>
            </a:r>
          </a:p>
          <a:p>
            <a:pPr lvl="1">
              <a:lnSpc>
                <a:spcPct val="90000"/>
              </a:lnSpc>
            </a:pPr>
            <a:r>
              <a:rPr lang="en-US" dirty="0"/>
              <a:t>Other people with similar past preferences</a:t>
            </a:r>
          </a:p>
          <a:p>
            <a:pPr lvl="1">
              <a:lnSpc>
                <a:spcPct val="90000"/>
              </a:lnSpc>
            </a:pPr>
            <a:r>
              <a:rPr lang="en-US" dirty="0"/>
              <a:t>The preferences of such people for a new movie/book/…</a:t>
            </a:r>
          </a:p>
          <a:p>
            <a:pPr>
              <a:lnSpc>
                <a:spcPct val="90000"/>
              </a:lnSpc>
            </a:pPr>
            <a:r>
              <a:rPr lang="en-US" dirty="0"/>
              <a:t>One approach based on repeated clustering</a:t>
            </a:r>
          </a:p>
          <a:p>
            <a:pPr lvl="1">
              <a:lnSpc>
                <a:spcPct val="90000"/>
              </a:lnSpc>
            </a:pPr>
            <a:r>
              <a:rPr lang="en-US" dirty="0"/>
              <a:t>Cluster people on the basis of preferences for movies</a:t>
            </a:r>
          </a:p>
          <a:p>
            <a:pPr lvl="1">
              <a:lnSpc>
                <a:spcPct val="90000"/>
              </a:lnSpc>
            </a:pPr>
            <a:r>
              <a:rPr lang="en-US" dirty="0"/>
              <a:t>Then cluster movies on the basis of being liked by the same clusters of people</a:t>
            </a:r>
          </a:p>
          <a:p>
            <a:pPr lvl="1">
              <a:lnSpc>
                <a:spcPct val="90000"/>
              </a:lnSpc>
            </a:pPr>
            <a:r>
              <a:rPr lang="en-US" dirty="0"/>
              <a:t>Again cluster people based on their preferences for (the newly created clusters of) movies</a:t>
            </a:r>
          </a:p>
          <a:p>
            <a:pPr lvl="1">
              <a:lnSpc>
                <a:spcPct val="90000"/>
              </a:lnSpc>
            </a:pPr>
            <a:r>
              <a:rPr lang="en-US" dirty="0"/>
              <a:t>Repeat above till equilibrium</a:t>
            </a:r>
          </a:p>
          <a:p>
            <a:pPr>
              <a:lnSpc>
                <a:spcPct val="90000"/>
              </a:lnSpc>
            </a:pPr>
            <a:r>
              <a:rPr lang="en-US" dirty="0"/>
              <a:t>Above problem is an instance of </a:t>
            </a:r>
            <a:r>
              <a:rPr lang="en-US" b="1" dirty="0">
                <a:solidFill>
                  <a:schemeClr val="tx2"/>
                </a:solidFill>
              </a:rPr>
              <a:t>collaborative filtering</a:t>
            </a:r>
            <a:r>
              <a:rPr lang="en-US" dirty="0"/>
              <a:t>, where users collaborate in the task of filtering information to find information of interest</a:t>
            </a:r>
          </a:p>
          <a:p>
            <a:endParaRPr lang="en-US" dirty="0"/>
          </a:p>
        </p:txBody>
      </p:sp>
      <p:sp>
        <p:nvSpPr>
          <p:cNvPr id="4" name="Slide Number Placeholder 3"/>
          <p:cNvSpPr>
            <a:spLocks noGrp="1"/>
          </p:cNvSpPr>
          <p:nvPr>
            <p:ph type="sldNum" sz="quarter" idx="12"/>
          </p:nvPr>
        </p:nvSpPr>
        <p:spPr/>
        <p:txBody>
          <a:bodyPr/>
          <a:lstStyle/>
          <a:p>
            <a:fld id="{D3B37EAC-F55D-4DB6-844E-80B9C7FB0F81}" type="slidenum">
              <a:rPr lang="en-US" smtClean="0"/>
              <a:t>37</a:t>
            </a:fld>
            <a:endParaRPr lang="en-US"/>
          </a:p>
        </p:txBody>
      </p:sp>
    </p:spTree>
    <p:extLst>
      <p:ext uri="{BB962C8B-B14F-4D97-AF65-F5344CB8AC3E}">
        <p14:creationId xmlns:p14="http://schemas.microsoft.com/office/powerpoint/2010/main" val="3348955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Other types of mining</a:t>
            </a:r>
          </a:p>
        </p:txBody>
      </p:sp>
      <p:sp>
        <p:nvSpPr>
          <p:cNvPr id="3" name="Content Placeholder 2"/>
          <p:cNvSpPr>
            <a:spLocks noGrp="1"/>
          </p:cNvSpPr>
          <p:nvPr>
            <p:ph idx="1"/>
          </p:nvPr>
        </p:nvSpPr>
        <p:spPr/>
        <p:txBody>
          <a:bodyPr>
            <a:normAutofit/>
          </a:bodyPr>
          <a:lstStyle/>
          <a:p>
            <a:r>
              <a:rPr lang="en-US" i="1" dirty="0">
                <a:solidFill>
                  <a:schemeClr val="accent6">
                    <a:lumMod val="75000"/>
                  </a:schemeClr>
                </a:solidFill>
              </a:rPr>
              <a:t>Text mining:</a:t>
            </a:r>
            <a:r>
              <a:rPr lang="en-US" dirty="0"/>
              <a:t> application of data mining to textual documents</a:t>
            </a:r>
          </a:p>
          <a:p>
            <a:pPr lvl="1"/>
            <a:r>
              <a:rPr lang="en-US" dirty="0"/>
              <a:t>cluster Web pages to find related pages</a:t>
            </a:r>
          </a:p>
          <a:p>
            <a:pPr lvl="1"/>
            <a:r>
              <a:rPr lang="en-US" dirty="0"/>
              <a:t>cluster pages a user has visited to organize their visit history</a:t>
            </a:r>
          </a:p>
          <a:p>
            <a:pPr lvl="1"/>
            <a:r>
              <a:rPr lang="en-US" dirty="0"/>
              <a:t>classify Web pages automatically into a Web directory</a:t>
            </a:r>
          </a:p>
          <a:p>
            <a:r>
              <a:rPr lang="en-US" i="1" dirty="0">
                <a:solidFill>
                  <a:schemeClr val="accent6">
                    <a:lumMod val="75000"/>
                  </a:schemeClr>
                </a:solidFill>
              </a:rPr>
              <a:t>Graph mining: </a:t>
            </a:r>
          </a:p>
          <a:p>
            <a:pPr lvl="1"/>
            <a:r>
              <a:rPr lang="en-US" dirty="0"/>
              <a:t>Deal with graph data</a:t>
            </a:r>
          </a:p>
        </p:txBody>
      </p:sp>
      <p:sp>
        <p:nvSpPr>
          <p:cNvPr id="4" name="Slide Number Placeholder 3"/>
          <p:cNvSpPr>
            <a:spLocks noGrp="1"/>
          </p:cNvSpPr>
          <p:nvPr>
            <p:ph type="sldNum" sz="quarter" idx="12"/>
          </p:nvPr>
        </p:nvSpPr>
        <p:spPr/>
        <p:txBody>
          <a:bodyPr/>
          <a:lstStyle/>
          <a:p>
            <a:fld id="{D3B37EAC-F55D-4DB6-844E-80B9C7FB0F81}" type="slidenum">
              <a:rPr lang="en-US" smtClean="0"/>
              <a:t>38</a:t>
            </a:fld>
            <a:endParaRPr lang="en-US"/>
          </a:p>
        </p:txBody>
      </p:sp>
    </p:spTree>
    <p:extLst>
      <p:ext uri="{BB962C8B-B14F-4D97-AF65-F5344CB8AC3E}">
        <p14:creationId xmlns:p14="http://schemas.microsoft.com/office/powerpoint/2010/main" val="3523852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Data streams</a:t>
            </a:r>
          </a:p>
        </p:txBody>
      </p:sp>
      <p:sp>
        <p:nvSpPr>
          <p:cNvPr id="3" name="Content Placeholder 2"/>
          <p:cNvSpPr>
            <a:spLocks noGrp="1"/>
          </p:cNvSpPr>
          <p:nvPr>
            <p:ph idx="1"/>
          </p:nvPr>
        </p:nvSpPr>
        <p:spPr>
          <a:xfrm>
            <a:off x="277092" y="1371599"/>
            <a:ext cx="11545454" cy="5349879"/>
          </a:xfrm>
        </p:spPr>
        <p:txBody>
          <a:bodyPr>
            <a:normAutofit/>
          </a:bodyPr>
          <a:lstStyle/>
          <a:p>
            <a:r>
              <a:rPr lang="en-US" dirty="0"/>
              <a:t>What are Data Streams?</a:t>
            </a:r>
          </a:p>
          <a:p>
            <a:pPr lvl="1"/>
            <a:r>
              <a:rPr lang="en-US" dirty="0"/>
              <a:t>Continuous streams</a:t>
            </a:r>
          </a:p>
          <a:p>
            <a:pPr lvl="1"/>
            <a:r>
              <a:rPr lang="en-US" dirty="0"/>
              <a:t>Huge, Fast, and Changing</a:t>
            </a:r>
          </a:p>
          <a:p>
            <a:r>
              <a:rPr lang="en-US" dirty="0"/>
              <a:t>Why Data Streams?</a:t>
            </a:r>
          </a:p>
          <a:p>
            <a:pPr lvl="1"/>
            <a:r>
              <a:rPr lang="en-US" dirty="0"/>
              <a:t>The arriving speed of streams and the huge amount of data are beyond our capability to store them. </a:t>
            </a:r>
          </a:p>
          <a:p>
            <a:pPr lvl="1"/>
            <a:r>
              <a:rPr lang="en-US" dirty="0"/>
              <a:t>“Real-time” processing</a:t>
            </a:r>
          </a:p>
          <a:p>
            <a:r>
              <a:rPr lang="en-US" dirty="0"/>
              <a:t>Window Models</a:t>
            </a:r>
          </a:p>
          <a:p>
            <a:pPr lvl="1"/>
            <a:r>
              <a:rPr lang="en-US" dirty="0"/>
              <a:t>Landscape window (Entire Data Stream)</a:t>
            </a:r>
          </a:p>
          <a:p>
            <a:pPr lvl="1"/>
            <a:r>
              <a:rPr lang="en-US" dirty="0"/>
              <a:t>Sliding Window</a:t>
            </a:r>
          </a:p>
          <a:p>
            <a:pPr lvl="1"/>
            <a:r>
              <a:rPr lang="en-US" dirty="0"/>
              <a:t>Damped Window</a:t>
            </a:r>
          </a:p>
          <a:p>
            <a:r>
              <a:rPr lang="en-US" dirty="0"/>
              <a:t>Mining Data Stream</a:t>
            </a:r>
          </a:p>
          <a:p>
            <a:pPr lvl="1"/>
            <a:endParaRPr lang="en-US" sz="2000" dirty="0"/>
          </a:p>
          <a:p>
            <a:endParaRPr lang="en-US" dirty="0"/>
          </a:p>
        </p:txBody>
      </p:sp>
      <p:sp>
        <p:nvSpPr>
          <p:cNvPr id="4" name="Slide Number Placeholder 3"/>
          <p:cNvSpPr>
            <a:spLocks noGrp="1"/>
          </p:cNvSpPr>
          <p:nvPr>
            <p:ph type="sldNum" sz="quarter" idx="12"/>
          </p:nvPr>
        </p:nvSpPr>
        <p:spPr/>
        <p:txBody>
          <a:bodyPr/>
          <a:lstStyle/>
          <a:p>
            <a:fld id="{D3B37EAC-F55D-4DB6-844E-80B9C7FB0F81}" type="slidenum">
              <a:rPr lang="en-US" smtClean="0"/>
              <a:t>39</a:t>
            </a:fld>
            <a:endParaRPr lang="en-US"/>
          </a:p>
        </p:txBody>
      </p:sp>
    </p:spTree>
    <p:extLst>
      <p:ext uri="{BB962C8B-B14F-4D97-AF65-F5344CB8AC3E}">
        <p14:creationId xmlns:p14="http://schemas.microsoft.com/office/powerpoint/2010/main" val="1734099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Who is generating Big Data?</a:t>
            </a:r>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D3B37EAC-F55D-4DB6-844E-80B9C7FB0F81}" type="slidenum">
              <a:rPr lang="en-US" smtClean="0"/>
              <a:t>4</a:t>
            </a:fld>
            <a:endParaRPr lang="en-US"/>
          </a:p>
        </p:txBody>
      </p:sp>
      <p:grpSp>
        <p:nvGrpSpPr>
          <p:cNvPr id="26" name="Group 25"/>
          <p:cNvGrpSpPr/>
          <p:nvPr/>
        </p:nvGrpSpPr>
        <p:grpSpPr>
          <a:xfrm>
            <a:off x="1038519" y="1385739"/>
            <a:ext cx="10301925" cy="5335739"/>
            <a:chOff x="152400" y="1336675"/>
            <a:chExt cx="8686800" cy="4724400"/>
          </a:xfrm>
        </p:grpSpPr>
        <p:pic>
          <p:nvPicPr>
            <p:cNvPr id="27" name="Picture 26"/>
            <p:cNvPicPr>
              <a:picLocks noChangeAspect="1"/>
            </p:cNvPicPr>
            <p:nvPr/>
          </p:nvPicPr>
          <p:blipFill>
            <a:blip r:embed="rId2" cstate="screen">
              <a:extLst/>
            </a:blip>
            <a:stretch>
              <a:fillRect/>
            </a:stretch>
          </p:blipFill>
          <p:spPr>
            <a:xfrm>
              <a:off x="228600" y="1869585"/>
              <a:ext cx="2743200" cy="176663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8" name="Picture 2" descr="http://t2.gstatic.com/images?q=tbn:ANd9GcRMEiHyKbA7ufLqg6hvyLzDWhHGEnQ-rHTFJBAGlDc_dADr24GbizHlX5U"/>
            <p:cNvPicPr>
              <a:picLocks noChangeAspect="1" noChangeArrowheads="1"/>
            </p:cNvPicPr>
            <p:nvPr/>
          </p:nvPicPr>
          <p:blipFill>
            <a:blip r:embed="rId3" cstate="print">
              <a:extLst/>
            </a:blip>
            <a:srcRect/>
            <a:stretch>
              <a:fillRect/>
            </a:stretch>
          </p:blipFill>
          <p:spPr bwMode="auto">
            <a:xfrm>
              <a:off x="1524000" y="2631585"/>
              <a:ext cx="1468798" cy="9144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sp>
          <p:nvSpPr>
            <p:cNvPr id="29" name="TextBox 8"/>
            <p:cNvSpPr txBox="1">
              <a:spLocks noChangeArrowheads="1"/>
            </p:cNvSpPr>
            <p:nvPr/>
          </p:nvSpPr>
          <p:spPr bwMode="auto">
            <a:xfrm>
              <a:off x="5964238" y="1376363"/>
              <a:ext cx="2874962"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chemeClr val="tx2"/>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hlink"/>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lgn="ctr" eaLnBrk="1" hangingPunct="1">
                <a:spcBef>
                  <a:spcPct val="0"/>
                </a:spcBef>
                <a:buClrTx/>
                <a:buSzTx/>
                <a:buFontTx/>
                <a:buNone/>
              </a:pPr>
              <a:r>
                <a:rPr kumimoji="0" lang="en-US" altLang="en-US">
                  <a:latin typeface="Arial" panose="020B0604020202020204" pitchFamily="34" charset="0"/>
                </a:rPr>
                <a:t>Homeland Security</a:t>
              </a:r>
            </a:p>
          </p:txBody>
        </p:sp>
        <p:sp>
          <p:nvSpPr>
            <p:cNvPr id="30" name="TextBox 9"/>
            <p:cNvSpPr txBox="1">
              <a:spLocks noChangeArrowheads="1"/>
            </p:cNvSpPr>
            <p:nvPr/>
          </p:nvSpPr>
          <p:spPr bwMode="auto">
            <a:xfrm>
              <a:off x="6019800" y="4003675"/>
              <a:ext cx="27432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chemeClr val="tx2"/>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hlink"/>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lgn="ctr" eaLnBrk="1" hangingPunct="1">
                <a:spcBef>
                  <a:spcPct val="0"/>
                </a:spcBef>
                <a:buClrTx/>
                <a:buSzTx/>
                <a:buFontTx/>
                <a:buNone/>
              </a:pPr>
              <a:r>
                <a:rPr kumimoji="0" lang="en-US" altLang="en-US">
                  <a:latin typeface="Arial" panose="020B0604020202020204" pitchFamily="34" charset="0"/>
                </a:rPr>
                <a:t>Real Time Search</a:t>
              </a:r>
            </a:p>
          </p:txBody>
        </p:sp>
        <p:sp>
          <p:nvSpPr>
            <p:cNvPr id="31" name="Rectangle 10"/>
            <p:cNvSpPr>
              <a:spLocks noChangeArrowheads="1"/>
            </p:cNvSpPr>
            <p:nvPr/>
          </p:nvSpPr>
          <p:spPr bwMode="auto">
            <a:xfrm>
              <a:off x="152400" y="1412875"/>
              <a:ext cx="27432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chemeClr val="tx2"/>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hlink"/>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lgn="ctr">
                <a:spcBef>
                  <a:spcPct val="0"/>
                </a:spcBef>
                <a:buClrTx/>
                <a:buSzTx/>
                <a:buFontTx/>
                <a:buNone/>
              </a:pPr>
              <a:r>
                <a:rPr kumimoji="0" lang="en-US" altLang="en-US"/>
                <a:t>Social</a:t>
              </a:r>
            </a:p>
          </p:txBody>
        </p:sp>
        <p:sp>
          <p:nvSpPr>
            <p:cNvPr id="32" name="TextBox 12"/>
            <p:cNvSpPr txBox="1">
              <a:spLocks noChangeArrowheads="1"/>
            </p:cNvSpPr>
            <p:nvPr/>
          </p:nvSpPr>
          <p:spPr bwMode="auto">
            <a:xfrm>
              <a:off x="152400" y="4003675"/>
              <a:ext cx="28194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chemeClr val="tx2"/>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hlink"/>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lgn="ctr" eaLnBrk="1" hangingPunct="1">
                <a:spcBef>
                  <a:spcPct val="0"/>
                </a:spcBef>
                <a:buClrTx/>
                <a:buSzTx/>
                <a:buFontTx/>
                <a:buNone/>
              </a:pPr>
              <a:r>
                <a:rPr kumimoji="0" lang="en-US" altLang="en-US">
                  <a:latin typeface="Arial" panose="020B0604020202020204" pitchFamily="34" charset="0"/>
                </a:rPr>
                <a:t>eCommerce</a:t>
              </a:r>
            </a:p>
          </p:txBody>
        </p:sp>
        <p:pic>
          <p:nvPicPr>
            <p:cNvPr id="33" name="Picture 1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200400" y="1946275"/>
              <a:ext cx="2590800" cy="172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TextBox 14"/>
            <p:cNvSpPr txBox="1">
              <a:spLocks noChangeArrowheads="1"/>
            </p:cNvSpPr>
            <p:nvPr/>
          </p:nvSpPr>
          <p:spPr bwMode="auto">
            <a:xfrm>
              <a:off x="3352800" y="1336675"/>
              <a:ext cx="2362200" cy="646113"/>
            </a:xfrm>
            <a:prstGeom prst="rect">
              <a:avLst/>
            </a:prstGeom>
            <a:noFill/>
            <a:ln>
              <a:noFill/>
            </a:ln>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fontAlgn="auto" hangingPunct="1">
                <a:spcBef>
                  <a:spcPts val="0"/>
                </a:spcBef>
                <a:spcAft>
                  <a:spcPts val="0"/>
                </a:spcAft>
                <a:defRPr/>
              </a:pPr>
              <a:r>
                <a:rPr lang="en-US" sz="1800" dirty="0">
                  <a:latin typeface="+mn-lt"/>
                  <a:ea typeface="+mn-ea"/>
                  <a:cs typeface="+mn-cs"/>
                </a:rPr>
                <a:t>User Tracking &amp; Engagement</a:t>
              </a:r>
            </a:p>
          </p:txBody>
        </p:sp>
        <p:sp>
          <p:nvSpPr>
            <p:cNvPr id="35" name="TextBox 17"/>
            <p:cNvSpPr txBox="1">
              <a:spLocks noChangeArrowheads="1"/>
            </p:cNvSpPr>
            <p:nvPr/>
          </p:nvSpPr>
          <p:spPr bwMode="auto">
            <a:xfrm>
              <a:off x="3505200" y="4003675"/>
              <a:ext cx="22860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chemeClr val="tx2"/>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hlink"/>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eaLnBrk="1" hangingPunct="1">
                <a:spcBef>
                  <a:spcPct val="0"/>
                </a:spcBef>
                <a:buClrTx/>
                <a:buSzTx/>
                <a:buFontTx/>
                <a:buNone/>
              </a:pPr>
              <a:r>
                <a:rPr kumimoji="0" lang="en-US" altLang="en-US">
                  <a:latin typeface="Arial" panose="020B0604020202020204" pitchFamily="34" charset="0"/>
                </a:rPr>
                <a:t>Financial Services </a:t>
              </a:r>
            </a:p>
          </p:txBody>
        </p:sp>
        <p:pic>
          <p:nvPicPr>
            <p:cNvPr id="36" name="Picture 4"/>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324600" y="5526088"/>
              <a:ext cx="381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7" name="Group 11"/>
            <p:cNvGrpSpPr>
              <a:grpSpLocks/>
            </p:cNvGrpSpPr>
            <p:nvPr/>
          </p:nvGrpSpPr>
          <p:grpSpPr bwMode="auto">
            <a:xfrm>
              <a:off x="6273800" y="4929188"/>
              <a:ext cx="2425700" cy="482600"/>
              <a:chOff x="5727959" y="4694719"/>
              <a:chExt cx="3208432" cy="639281"/>
            </a:xfrm>
          </p:grpSpPr>
          <p:pic>
            <p:nvPicPr>
              <p:cNvPr id="47" name="Picture 9"/>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727959" y="4694719"/>
                <a:ext cx="239466" cy="639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 name="Picture 19"/>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5956559" y="4694719"/>
                <a:ext cx="2979832" cy="639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38" name="Picture 5"/>
            <p:cNvPicPr>
              <a:picLocks noChangeAspect="1"/>
            </p:cNvPicPr>
            <p:nvPr/>
          </p:nvPicPr>
          <p:blipFill>
            <a:blip r:embed="rId8">
              <a:extLst>
                <a:ext uri="{28A0092B-C50C-407E-A947-70E740481C1C}">
                  <a14:useLocalDpi xmlns:a14="http://schemas.microsoft.com/office/drawing/2010/main" val="0"/>
                </a:ext>
              </a:extLst>
            </a:blip>
            <a:srcRect t="-25693"/>
            <a:stretch>
              <a:fillRect/>
            </a:stretch>
          </p:blipFill>
          <p:spPr bwMode="auto">
            <a:xfrm>
              <a:off x="6300788" y="4484688"/>
              <a:ext cx="908050" cy="446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 name="Picture 8"/>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6781800" y="5475288"/>
              <a:ext cx="4667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 name="Picture 10"/>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7315200" y="547528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1" name="Straight Connector 40"/>
            <p:cNvCxnSpPr>
              <a:cxnSpLocks noChangeShapeType="1"/>
            </p:cNvCxnSpPr>
            <p:nvPr/>
          </p:nvCxnSpPr>
          <p:spPr bwMode="auto">
            <a:xfrm>
              <a:off x="3200400" y="1412875"/>
              <a:ext cx="0" cy="4648200"/>
            </a:xfrm>
            <a:prstGeom prst="line">
              <a:avLst/>
            </a:prstGeom>
            <a:noFill/>
            <a:ln w="25400">
              <a:solidFill>
                <a:schemeClr val="accent1"/>
              </a:solidFill>
              <a:round/>
              <a:headEnd/>
              <a:tailEnd/>
            </a:ln>
            <a:effectLst>
              <a:outerShdw blurRad="40000" dist="20000" dir="5400000" rotWithShape="0">
                <a:srgbClr val="808080">
                  <a:alpha val="37999"/>
                </a:srgbClr>
              </a:outerShdw>
            </a:effectLst>
            <a:extLst/>
          </p:spPr>
        </p:cxnSp>
        <p:cxnSp>
          <p:nvCxnSpPr>
            <p:cNvPr id="42" name="Straight Connector 41"/>
            <p:cNvCxnSpPr>
              <a:cxnSpLocks noChangeShapeType="1"/>
            </p:cNvCxnSpPr>
            <p:nvPr/>
          </p:nvCxnSpPr>
          <p:spPr bwMode="auto">
            <a:xfrm>
              <a:off x="5867400" y="1412875"/>
              <a:ext cx="0" cy="4648200"/>
            </a:xfrm>
            <a:prstGeom prst="line">
              <a:avLst/>
            </a:prstGeom>
            <a:noFill/>
            <a:ln w="25400">
              <a:solidFill>
                <a:schemeClr val="accent1"/>
              </a:solidFill>
              <a:round/>
              <a:headEnd/>
              <a:tailEnd/>
            </a:ln>
            <a:effectLst>
              <a:outerShdw blurRad="40000" dist="20000" dir="5400000" rotWithShape="0">
                <a:srgbClr val="808080">
                  <a:alpha val="37999"/>
                </a:srgbClr>
              </a:outerShdw>
            </a:effectLst>
            <a:extLst/>
          </p:spPr>
        </p:cxnSp>
        <p:cxnSp>
          <p:nvCxnSpPr>
            <p:cNvPr id="43" name="Straight Connector 42"/>
            <p:cNvCxnSpPr>
              <a:cxnSpLocks noChangeShapeType="1"/>
            </p:cNvCxnSpPr>
            <p:nvPr/>
          </p:nvCxnSpPr>
          <p:spPr bwMode="auto">
            <a:xfrm>
              <a:off x="304800" y="3849688"/>
              <a:ext cx="8229600" cy="0"/>
            </a:xfrm>
            <a:prstGeom prst="line">
              <a:avLst/>
            </a:prstGeom>
            <a:noFill/>
            <a:ln w="25400">
              <a:solidFill>
                <a:schemeClr val="accent1"/>
              </a:solidFill>
              <a:round/>
              <a:headEnd/>
              <a:tailEnd/>
            </a:ln>
            <a:effectLst>
              <a:outerShdw blurRad="40000" dist="20000" dir="5400000" rotWithShape="0">
                <a:srgbClr val="808080">
                  <a:alpha val="37999"/>
                </a:srgbClr>
              </a:outerShdw>
            </a:effectLst>
            <a:extLst/>
          </p:spPr>
        </p:cxnSp>
        <p:pic>
          <p:nvPicPr>
            <p:cNvPr id="44" name="Picture 43"/>
            <p:cNvPicPr>
              <a:picLocks noChangeAspect="1"/>
            </p:cNvPicPr>
            <p:nvPr/>
          </p:nvPicPr>
          <p:blipFill>
            <a:blip r:embed="rId11" cstate="print"/>
            <a:stretch>
              <a:fillRect/>
            </a:stretch>
          </p:blipFill>
          <p:spPr>
            <a:xfrm>
              <a:off x="3505200" y="4536585"/>
              <a:ext cx="2133600" cy="1402080"/>
            </a:xfrm>
            <a:prstGeom prst="rect">
              <a:avLst/>
            </a:prstGeom>
            <a:ln>
              <a:noFill/>
            </a:ln>
            <a:effectLst>
              <a:softEdge rad="112500"/>
            </a:effectLst>
          </p:spPr>
        </p:pic>
        <p:pic>
          <p:nvPicPr>
            <p:cNvPr id="45" name="Picture 44"/>
            <p:cNvPicPr>
              <a:picLocks noChangeAspect="1"/>
            </p:cNvPicPr>
            <p:nvPr/>
          </p:nvPicPr>
          <p:blipFill>
            <a:blip r:embed="rId12"/>
            <a:srcRect/>
            <a:stretch>
              <a:fillRect/>
            </a:stretch>
          </p:blipFill>
          <p:spPr bwMode="auto">
            <a:xfrm>
              <a:off x="6324600" y="1800225"/>
              <a:ext cx="1905000" cy="1900238"/>
            </a:xfrm>
            <a:prstGeom prst="rect">
              <a:avLst/>
            </a:prstGeom>
            <a:noFill/>
            <a:ln>
              <a:noFill/>
            </a:ln>
            <a:effectLst>
              <a:outerShdw blurRad="292100" dist="139700" dir="2700000" algn="tl" rotWithShape="0">
                <a:srgbClr val="333333">
                  <a:alpha val="64999"/>
                </a:srgbClr>
              </a:outerShdw>
            </a:effectLst>
            <a:extLst/>
          </p:spPr>
        </p:pic>
        <p:pic>
          <p:nvPicPr>
            <p:cNvPr id="46" name="Picture 2" descr="http://cdn2.1stwebdesigner.com/wp-content/uploads/2010/10/speckyboy1.jp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27088" y="4441825"/>
              <a:ext cx="1470025" cy="161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2551898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4" name="Content Placeholder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77961" y="2909845"/>
            <a:ext cx="3295458" cy="1140050"/>
          </a:xfrm>
          <a:prstGeom prst="rect">
            <a:avLst/>
          </a:prstGeom>
        </p:spPr>
      </p:pic>
    </p:spTree>
    <p:extLst>
      <p:ext uri="{BB962C8B-B14F-4D97-AF65-F5344CB8AC3E}">
        <p14:creationId xmlns:p14="http://schemas.microsoft.com/office/powerpoint/2010/main" val="1849817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 of data</a:t>
            </a:r>
          </a:p>
        </p:txBody>
      </p:sp>
      <p:sp>
        <p:nvSpPr>
          <p:cNvPr id="3" name="Content Placeholder 2"/>
          <p:cNvSpPr>
            <a:spLocks noGrp="1"/>
          </p:cNvSpPr>
          <p:nvPr>
            <p:ph idx="1"/>
          </p:nvPr>
        </p:nvSpPr>
        <p:spPr/>
        <p:txBody>
          <a:bodyPr/>
          <a:lstStyle/>
          <a:p>
            <a:r>
              <a:rPr lang="en-US" dirty="0"/>
              <a:t>Relational Data (Tables/Transaction/Legacy Data)</a:t>
            </a:r>
          </a:p>
          <a:p>
            <a:r>
              <a:rPr lang="en-US" dirty="0"/>
              <a:t>Text Data (Web)</a:t>
            </a:r>
          </a:p>
          <a:p>
            <a:r>
              <a:rPr lang="en-US" dirty="0"/>
              <a:t>Semi-structured Data (XML) </a:t>
            </a:r>
          </a:p>
          <a:p>
            <a:r>
              <a:rPr lang="en-US" dirty="0"/>
              <a:t>Graph Data</a:t>
            </a:r>
          </a:p>
          <a:p>
            <a:pPr lvl="1"/>
            <a:r>
              <a:rPr lang="en-US" dirty="0"/>
              <a:t>Social Network, Semantic Web (RDF), … </a:t>
            </a:r>
          </a:p>
          <a:p>
            <a:pPr marL="457200" lvl="1" indent="0">
              <a:buNone/>
            </a:pPr>
            <a:endParaRPr lang="en-US" dirty="0"/>
          </a:p>
          <a:p>
            <a:r>
              <a:rPr lang="en-US" dirty="0"/>
              <a:t>Streaming Data </a:t>
            </a:r>
          </a:p>
          <a:p>
            <a:pPr lvl="1"/>
            <a:r>
              <a:rPr lang="en-US" dirty="0"/>
              <a:t>You can only scan the data once</a:t>
            </a:r>
          </a:p>
        </p:txBody>
      </p:sp>
      <p:sp>
        <p:nvSpPr>
          <p:cNvPr id="4" name="Slide Number Placeholder 3"/>
          <p:cNvSpPr>
            <a:spLocks noGrp="1"/>
          </p:cNvSpPr>
          <p:nvPr>
            <p:ph type="sldNum" sz="quarter" idx="12"/>
          </p:nvPr>
        </p:nvSpPr>
        <p:spPr/>
        <p:txBody>
          <a:bodyPr/>
          <a:lstStyle/>
          <a:p>
            <a:fld id="{D3B37EAC-F55D-4DB6-844E-80B9C7FB0F81}" type="slidenum">
              <a:rPr lang="en-US" smtClean="0"/>
              <a:t>5</a:t>
            </a:fld>
            <a:endParaRPr lang="en-US"/>
          </a:p>
        </p:txBody>
      </p:sp>
    </p:spTree>
    <p:extLst>
      <p:ext uri="{BB962C8B-B14F-4D97-AF65-F5344CB8AC3E}">
        <p14:creationId xmlns:p14="http://schemas.microsoft.com/office/powerpoint/2010/main" val="3906709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to do with these data?</a:t>
            </a:r>
          </a:p>
        </p:txBody>
      </p:sp>
      <p:sp>
        <p:nvSpPr>
          <p:cNvPr id="3" name="Content Placeholder 2"/>
          <p:cNvSpPr>
            <a:spLocks noGrp="1"/>
          </p:cNvSpPr>
          <p:nvPr>
            <p:ph idx="1"/>
          </p:nvPr>
        </p:nvSpPr>
        <p:spPr/>
        <p:txBody>
          <a:bodyPr/>
          <a:lstStyle/>
          <a:p>
            <a:r>
              <a:rPr lang="en-US" dirty="0"/>
              <a:t>Aggregation and Statistics </a:t>
            </a:r>
          </a:p>
          <a:p>
            <a:pPr lvl="1"/>
            <a:r>
              <a:rPr lang="en-US" dirty="0"/>
              <a:t>Data warehouse and OLAP</a:t>
            </a:r>
          </a:p>
          <a:p>
            <a:r>
              <a:rPr lang="en-US" dirty="0"/>
              <a:t>Indexing, Searching, and Querying</a:t>
            </a:r>
          </a:p>
          <a:p>
            <a:pPr lvl="1"/>
            <a:r>
              <a:rPr lang="en-US" dirty="0"/>
              <a:t>Keyword based search </a:t>
            </a:r>
          </a:p>
          <a:p>
            <a:pPr lvl="1"/>
            <a:r>
              <a:rPr lang="en-US" dirty="0"/>
              <a:t>Pattern matching (XML/RDF)</a:t>
            </a:r>
          </a:p>
          <a:p>
            <a:r>
              <a:rPr lang="en-US" dirty="0"/>
              <a:t>Knowledge discovery</a:t>
            </a:r>
          </a:p>
          <a:p>
            <a:pPr lvl="1"/>
            <a:r>
              <a:rPr lang="en-US" dirty="0"/>
              <a:t>Data Mining</a:t>
            </a:r>
          </a:p>
          <a:p>
            <a:pPr lvl="1"/>
            <a:r>
              <a:rPr lang="en-US" dirty="0"/>
              <a:t>Statistical Modeling</a:t>
            </a:r>
          </a:p>
          <a:p>
            <a:endParaRPr lang="en-US" dirty="0"/>
          </a:p>
        </p:txBody>
      </p:sp>
      <p:sp>
        <p:nvSpPr>
          <p:cNvPr id="4" name="Slide Number Placeholder 3"/>
          <p:cNvSpPr>
            <a:spLocks noGrp="1"/>
          </p:cNvSpPr>
          <p:nvPr>
            <p:ph type="sldNum" sz="quarter" idx="12"/>
          </p:nvPr>
        </p:nvSpPr>
        <p:spPr/>
        <p:txBody>
          <a:bodyPr/>
          <a:lstStyle/>
          <a:p>
            <a:fld id="{D3B37EAC-F55D-4DB6-844E-80B9C7FB0F81}" type="slidenum">
              <a:rPr lang="en-US" smtClean="0"/>
              <a:t>6</a:t>
            </a:fld>
            <a:endParaRPr lang="en-US"/>
          </a:p>
        </p:txBody>
      </p:sp>
    </p:spTree>
    <p:extLst>
      <p:ext uri="{BB962C8B-B14F-4D97-AF65-F5344CB8AC3E}">
        <p14:creationId xmlns:p14="http://schemas.microsoft.com/office/powerpoint/2010/main" val="18537331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Big Data Characteristics: 3V</a:t>
            </a:r>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D3B37EAC-F55D-4DB6-844E-80B9C7FB0F81}" type="slidenum">
              <a:rPr lang="en-US" smtClean="0"/>
              <a:t>7</a:t>
            </a:fld>
            <a:endParaRPr lang="en-US"/>
          </a:p>
        </p:txBody>
      </p:sp>
      <p:grpSp>
        <p:nvGrpSpPr>
          <p:cNvPr id="5" name="Group 4"/>
          <p:cNvGrpSpPr/>
          <p:nvPr/>
        </p:nvGrpSpPr>
        <p:grpSpPr>
          <a:xfrm>
            <a:off x="1973213" y="1481040"/>
            <a:ext cx="8242300" cy="4684712"/>
            <a:chOff x="596900" y="1471613"/>
            <a:chExt cx="8242300" cy="4684712"/>
          </a:xfrm>
        </p:grpSpPr>
        <p:pic>
          <p:nvPicPr>
            <p:cNvPr id="6"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459163" y="1795463"/>
              <a:ext cx="5380037" cy="3803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4" descr="Screen shot 2013-01-13 at 4.45.17 PM.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01688" y="1471613"/>
              <a:ext cx="2149475" cy="2595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5"/>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96900" y="4378325"/>
              <a:ext cx="2559050" cy="177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3956215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Volume (Scale) </a:t>
            </a:r>
          </a:p>
        </p:txBody>
      </p:sp>
      <p:sp>
        <p:nvSpPr>
          <p:cNvPr id="3" name="Content Placeholder 2"/>
          <p:cNvSpPr>
            <a:spLocks noGrp="1"/>
          </p:cNvSpPr>
          <p:nvPr>
            <p:ph idx="1"/>
          </p:nvPr>
        </p:nvSpPr>
        <p:spPr/>
        <p:txBody>
          <a:bodyPr/>
          <a:lstStyle/>
          <a:p>
            <a:r>
              <a:rPr lang="en-US" altLang="en-US" dirty="0"/>
              <a:t>Data Volume</a:t>
            </a:r>
          </a:p>
          <a:p>
            <a:pPr lvl="1"/>
            <a:r>
              <a:rPr lang="en-US" altLang="en-US" dirty="0"/>
              <a:t>Growth 40% per year</a:t>
            </a:r>
          </a:p>
          <a:p>
            <a:pPr lvl="1"/>
            <a:r>
              <a:rPr lang="en-US" altLang="en-US" dirty="0"/>
              <a:t>From 8 zettabytes (2016) to 44zb (2020)</a:t>
            </a:r>
          </a:p>
          <a:p>
            <a:r>
              <a:rPr lang="en-US" altLang="en-US" dirty="0"/>
              <a:t>Data volume is increasing exponentially </a:t>
            </a:r>
          </a:p>
          <a:p>
            <a:endParaRPr lang="en-US" dirty="0"/>
          </a:p>
        </p:txBody>
      </p:sp>
      <p:sp>
        <p:nvSpPr>
          <p:cNvPr id="4" name="Slide Number Placeholder 3"/>
          <p:cNvSpPr>
            <a:spLocks noGrp="1"/>
          </p:cNvSpPr>
          <p:nvPr>
            <p:ph type="sldNum" sz="quarter" idx="12"/>
          </p:nvPr>
        </p:nvSpPr>
        <p:spPr/>
        <p:txBody>
          <a:bodyPr/>
          <a:lstStyle/>
          <a:p>
            <a:fld id="{D3B37EAC-F55D-4DB6-844E-80B9C7FB0F81}" type="slidenum">
              <a:rPr lang="en-US" smtClean="0"/>
              <a:t>8</a:t>
            </a:fld>
            <a:endParaRPr lang="en-US"/>
          </a:p>
        </p:txBody>
      </p:sp>
      <p:grpSp>
        <p:nvGrpSpPr>
          <p:cNvPr id="5" name="Group 4"/>
          <p:cNvGrpSpPr/>
          <p:nvPr/>
        </p:nvGrpSpPr>
        <p:grpSpPr>
          <a:xfrm>
            <a:off x="1907472" y="1219198"/>
            <a:ext cx="8494712" cy="5368925"/>
            <a:chOff x="163513" y="1016000"/>
            <a:chExt cx="8494712" cy="5368925"/>
          </a:xfrm>
        </p:grpSpPr>
        <p:pic>
          <p:nvPicPr>
            <p:cNvPr id="6" name="Picture 1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00688" y="4124325"/>
              <a:ext cx="3157537" cy="2079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6" descr="Screen shot 2013-01-13 at 4.07.57 PM.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55588" y="3152775"/>
              <a:ext cx="5546725" cy="596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81713" y="1016000"/>
              <a:ext cx="2314575" cy="2136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1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3513" y="4124325"/>
              <a:ext cx="3567112" cy="2260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10" name="Group 9"/>
            <p:cNvGrpSpPr>
              <a:grpSpLocks/>
            </p:cNvGrpSpPr>
            <p:nvPr/>
          </p:nvGrpSpPr>
          <p:grpSpPr bwMode="auto">
            <a:xfrm>
              <a:off x="2386013" y="4389438"/>
              <a:ext cx="3789362" cy="1533525"/>
              <a:chOff x="2386034" y="4532301"/>
              <a:chExt cx="3788891" cy="1533126"/>
            </a:xfrm>
          </p:grpSpPr>
          <p:cxnSp>
            <p:nvCxnSpPr>
              <p:cNvPr id="11" name="Straight Arrow Connector 10"/>
              <p:cNvCxnSpPr/>
              <p:nvPr/>
            </p:nvCxnSpPr>
            <p:spPr>
              <a:xfrm flipV="1">
                <a:off x="4636829" y="4532301"/>
                <a:ext cx="1444445" cy="999865"/>
              </a:xfrm>
              <a:prstGeom prst="straightConnector1">
                <a:avLst/>
              </a:prstGeom>
              <a:ln>
                <a:solidFill>
                  <a:schemeClr val="bg1">
                    <a:lumMod val="9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flipH="1" flipV="1">
                <a:off x="2386034" y="5387740"/>
                <a:ext cx="1992064" cy="144425"/>
              </a:xfrm>
              <a:prstGeom prst="straightConnector1">
                <a:avLst/>
              </a:prstGeom>
              <a:ln>
                <a:solidFill>
                  <a:schemeClr val="bg1">
                    <a:lumMod val="90000"/>
                  </a:schemeClr>
                </a:solidFill>
                <a:tailEnd type="arrow"/>
              </a:ln>
            </p:spPr>
            <p:style>
              <a:lnRef idx="2">
                <a:schemeClr val="accent1"/>
              </a:lnRef>
              <a:fillRef idx="0">
                <a:schemeClr val="accent1"/>
              </a:fillRef>
              <a:effectRef idx="1">
                <a:schemeClr val="accent1"/>
              </a:effectRef>
              <a:fontRef idx="minor">
                <a:schemeClr val="tx1"/>
              </a:fontRef>
            </p:style>
          </p:cxnSp>
          <p:sp>
            <p:nvSpPr>
              <p:cNvPr id="13" name="TextBox 11"/>
              <p:cNvSpPr txBox="1">
                <a:spLocks noChangeArrowheads="1"/>
              </p:cNvSpPr>
              <p:nvPr/>
            </p:nvSpPr>
            <p:spPr bwMode="auto">
              <a:xfrm>
                <a:off x="3731074" y="5542207"/>
                <a:ext cx="244385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chemeClr val="tx2"/>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hlink"/>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en-US" sz="1400" i="1">
                    <a:solidFill>
                      <a:srgbClr val="0000FF"/>
                    </a:solidFill>
                  </a:rPr>
                  <a:t>Exponential increase in collected/generated data</a:t>
                </a:r>
              </a:p>
            </p:txBody>
          </p:sp>
        </p:grpSp>
      </p:grpSp>
    </p:spTree>
    <p:extLst>
      <p:ext uri="{BB962C8B-B14F-4D97-AF65-F5344CB8AC3E}">
        <p14:creationId xmlns:p14="http://schemas.microsoft.com/office/powerpoint/2010/main" val="29281765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Variety (Complexity) </a:t>
            </a:r>
          </a:p>
        </p:txBody>
      </p:sp>
      <p:sp>
        <p:nvSpPr>
          <p:cNvPr id="3" name="Content Placeholder 2"/>
          <p:cNvSpPr>
            <a:spLocks noGrp="1"/>
          </p:cNvSpPr>
          <p:nvPr>
            <p:ph idx="1"/>
          </p:nvPr>
        </p:nvSpPr>
        <p:spPr>
          <a:xfrm>
            <a:off x="277092" y="1371600"/>
            <a:ext cx="11545454" cy="5486400"/>
          </a:xfrm>
        </p:spPr>
        <p:txBody>
          <a:bodyPr>
            <a:normAutofit/>
          </a:bodyPr>
          <a:lstStyle/>
          <a:p>
            <a:r>
              <a:rPr lang="en-US" altLang="en-US"/>
              <a:t>Different Types:</a:t>
            </a:r>
          </a:p>
          <a:p>
            <a:pPr lvl="1"/>
            <a:r>
              <a:rPr lang="en-US" altLang="en-US"/>
              <a:t>Relational Data (Tables/Transaction/Legacy Data)</a:t>
            </a:r>
          </a:p>
          <a:p>
            <a:pPr lvl="1"/>
            <a:r>
              <a:rPr lang="en-US" altLang="en-US"/>
              <a:t>Text Data (Web)</a:t>
            </a:r>
          </a:p>
          <a:p>
            <a:pPr lvl="1"/>
            <a:r>
              <a:rPr lang="en-US" altLang="en-US"/>
              <a:t>Semi-structured Data (XML) </a:t>
            </a:r>
          </a:p>
          <a:p>
            <a:pPr lvl="1"/>
            <a:r>
              <a:rPr lang="en-US" altLang="en-US"/>
              <a:t>Graph Data</a:t>
            </a:r>
          </a:p>
          <a:p>
            <a:pPr lvl="2"/>
            <a:r>
              <a:rPr lang="en-US" altLang="en-US"/>
              <a:t>Social Network, Semantic Web (RDF), … </a:t>
            </a:r>
          </a:p>
          <a:p>
            <a:pPr lvl="1"/>
            <a:r>
              <a:rPr lang="en-US" altLang="en-US"/>
              <a:t>Streaming Data </a:t>
            </a:r>
          </a:p>
          <a:p>
            <a:pPr lvl="2"/>
            <a:r>
              <a:rPr lang="en-US" altLang="en-US"/>
              <a:t>You can only scan the data once</a:t>
            </a:r>
          </a:p>
          <a:p>
            <a:pPr lvl="1"/>
            <a:r>
              <a:rPr lang="en-US" altLang="en-US"/>
              <a:t>A single application can be generating/collecting many types of data  </a:t>
            </a:r>
          </a:p>
          <a:p>
            <a:r>
              <a:rPr lang="en-US" altLang="zh-CN"/>
              <a:t>Different Sources</a:t>
            </a:r>
            <a:r>
              <a:rPr lang="zh-CN" altLang="en-US"/>
              <a:t>：</a:t>
            </a:r>
            <a:endParaRPr lang="en-US" altLang="zh-CN"/>
          </a:p>
          <a:p>
            <a:pPr lvl="1"/>
            <a:r>
              <a:rPr lang="en-US" altLang="zh-CN"/>
              <a:t>Movie reviews from IMDB and Rotten Tomatoes</a:t>
            </a:r>
          </a:p>
          <a:p>
            <a:pPr lvl="1"/>
            <a:r>
              <a:rPr lang="en-US" altLang="en-US"/>
              <a:t>Product reviews from different provider websites</a:t>
            </a:r>
            <a:endParaRPr lang="en-US" altLang="en-US" dirty="0"/>
          </a:p>
        </p:txBody>
      </p:sp>
      <p:sp>
        <p:nvSpPr>
          <p:cNvPr id="4" name="Slide Number Placeholder 3"/>
          <p:cNvSpPr>
            <a:spLocks noGrp="1"/>
          </p:cNvSpPr>
          <p:nvPr>
            <p:ph type="sldNum" sz="quarter" idx="12"/>
          </p:nvPr>
        </p:nvSpPr>
        <p:spPr/>
        <p:txBody>
          <a:bodyPr/>
          <a:lstStyle/>
          <a:p>
            <a:fld id="{D3B37EAC-F55D-4DB6-844E-80B9C7FB0F81}" type="slidenum">
              <a:rPr lang="en-US" smtClean="0"/>
              <a:t>9</a:t>
            </a:fld>
            <a:endParaRPr lang="en-US"/>
          </a:p>
        </p:txBody>
      </p:sp>
      <p:sp>
        <p:nvSpPr>
          <p:cNvPr id="38" name="Rectangle 37"/>
          <p:cNvSpPr/>
          <p:nvPr/>
        </p:nvSpPr>
        <p:spPr>
          <a:xfrm>
            <a:off x="5514680" y="282573"/>
            <a:ext cx="6102367" cy="1206861"/>
          </a:xfrm>
          <a:prstGeom prst="rect">
            <a:avLst/>
          </a:prstGeom>
          <a:solidFill>
            <a:srgbClr val="FDFFC5"/>
          </a:solidFill>
          <a:ln>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defRPr/>
            </a:pPr>
            <a:r>
              <a:rPr lang="en-US" sz="2400" dirty="0">
                <a:solidFill>
                  <a:srgbClr val="0000FF"/>
                </a:solidFill>
              </a:rPr>
              <a:t>To extract knowledge</a:t>
            </a:r>
            <a:r>
              <a:rPr lang="en-US" sz="2400" dirty="0">
                <a:solidFill>
                  <a:srgbClr val="0000FF"/>
                </a:solidFill>
                <a:sym typeface="Wingdings"/>
              </a:rPr>
              <a:t> all these types of data need to linked together</a:t>
            </a:r>
            <a:endParaRPr lang="en-US" sz="2400" dirty="0">
              <a:solidFill>
                <a:srgbClr val="0000FF"/>
              </a:solidFill>
            </a:endParaRPr>
          </a:p>
        </p:txBody>
      </p:sp>
    </p:spTree>
    <p:extLst>
      <p:ext uri="{BB962C8B-B14F-4D97-AF65-F5344CB8AC3E}">
        <p14:creationId xmlns:p14="http://schemas.microsoft.com/office/powerpoint/2010/main" val="1566279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Lst>
  </p:timing>
</p:sld>
</file>

<file path=ppt/theme/theme1.xml><?xml version="1.0" encoding="utf-8"?>
<a:theme xmlns:a="http://schemas.openxmlformats.org/drawingml/2006/main" name="ThemeVa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80000" r="-50000" b="180000"/>
          </a:path>
        </a:gradFill>
        <a:gradFill rotWithShape="1">
          <a:gsLst>
            <a:gs pos="0">
              <a:schemeClr val="phClr">
                <a:tint val="80000"/>
                <a:satMod val="300000"/>
              </a:schemeClr>
            </a:gs>
            <a:gs pos="100000">
              <a:schemeClr val="phClr">
                <a:shade val="30000"/>
                <a:satMod val="200000"/>
              </a:schemeClr>
            </a:gs>
          </a:gsLst>
          <a:path path="circle">
            <a:fillToRect l="30000" t="30000" r="70000" b="100000"/>
          </a:path>
        </a:gradFill>
      </a:bgFillStyleLst>
    </a:fmtScheme>
  </a:themeElements>
  <a:objectDefaults>
    <a:spDef>
      <a:spPr>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miter lim="800000"/>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nSpc>
            <a:spcPct val="95000"/>
          </a:lnSpc>
          <a:defRPr/>
        </a:defPPr>
      </a:lstStyle>
    </a:txDef>
  </a:objectDefaults>
  <a:extraClrSchemeLst/>
  <a:extLst>
    <a:ext uri="{05A4C25C-085E-4340-85A3-A5531E510DB2}">
      <thm15:themeFamily xmlns:thm15="http://schemas.microsoft.com/office/thememl/2012/main" name="ThemeVan" id="{DF3D3269-8E84-480E-9303-F2FB57196E43}" vid="{403988F3-2EF6-4FC2-84C7-FF8BE3B08D6D}"/>
    </a:ext>
  </a:extLst>
</a:theme>
</file>

<file path=docProps/app.xml><?xml version="1.0" encoding="utf-8"?>
<Properties xmlns="http://schemas.openxmlformats.org/officeDocument/2006/extended-properties" xmlns:vt="http://schemas.openxmlformats.org/officeDocument/2006/docPropsVTypes">
  <Template/>
  <TotalTime>141</TotalTime>
  <Words>1818</Words>
  <Application>Microsoft Office PowerPoint</Application>
  <PresentationFormat>Widescreen</PresentationFormat>
  <Paragraphs>358</Paragraphs>
  <Slides>40</Slides>
  <Notes>0</Notes>
  <HiddenSlides>0</HiddenSlides>
  <MMClips>0</MMClips>
  <ScaleCrop>false</ScaleCrop>
  <HeadingPairs>
    <vt:vector size="8" baseType="variant">
      <vt:variant>
        <vt:lpstr>Fonts Used</vt:lpstr>
      </vt:variant>
      <vt:variant>
        <vt:i4>11</vt:i4>
      </vt:variant>
      <vt:variant>
        <vt:lpstr>Theme</vt:lpstr>
      </vt:variant>
      <vt:variant>
        <vt:i4>1</vt:i4>
      </vt:variant>
      <vt:variant>
        <vt:lpstr>Embedded OLE Servers</vt:lpstr>
      </vt:variant>
      <vt:variant>
        <vt:i4>2</vt:i4>
      </vt:variant>
      <vt:variant>
        <vt:lpstr>Slide Titles</vt:lpstr>
      </vt:variant>
      <vt:variant>
        <vt:i4>40</vt:i4>
      </vt:variant>
    </vt:vector>
  </HeadingPairs>
  <TitlesOfParts>
    <vt:vector size="54" baseType="lpstr">
      <vt:lpstr>ＭＳ Ｐゴシック</vt:lpstr>
      <vt:lpstr>ＭＳ Ｐゴシック</vt:lpstr>
      <vt:lpstr>SimSun</vt:lpstr>
      <vt:lpstr>SimSun</vt:lpstr>
      <vt:lpstr>Arial</vt:lpstr>
      <vt:lpstr>Century Gothic</vt:lpstr>
      <vt:lpstr>Helvetica</vt:lpstr>
      <vt:lpstr>新細明體</vt:lpstr>
      <vt:lpstr>Symbol</vt:lpstr>
      <vt:lpstr>Times New Roman</vt:lpstr>
      <vt:lpstr>Wingdings</vt:lpstr>
      <vt:lpstr>ThemeVan</vt:lpstr>
      <vt:lpstr>VISIO</vt:lpstr>
      <vt:lpstr>Worksheet</vt:lpstr>
      <vt:lpstr>New Technology in Application Development</vt:lpstr>
      <vt:lpstr>Content</vt:lpstr>
      <vt:lpstr>Big Data every where! </vt:lpstr>
      <vt:lpstr>Who is generating Big Data?</vt:lpstr>
      <vt:lpstr>Type of data</vt:lpstr>
      <vt:lpstr>What to do with these data?</vt:lpstr>
      <vt:lpstr>Big Data Characteristics: 3V</vt:lpstr>
      <vt:lpstr>Volume (Scale) </vt:lpstr>
      <vt:lpstr>Variety (Complexity) </vt:lpstr>
      <vt:lpstr>Variety (contd.)</vt:lpstr>
      <vt:lpstr>Variety (contd.)</vt:lpstr>
      <vt:lpstr>Velocity (Speed)</vt:lpstr>
      <vt:lpstr>Real-Time Analytics/Decision Requirement</vt:lpstr>
      <vt:lpstr>Extended Big Data Characteristics: 6V</vt:lpstr>
      <vt:lpstr>Veracity (Quality &amp; Trust)</vt:lpstr>
      <vt:lpstr>Visibility/Visualization</vt:lpstr>
      <vt:lpstr>Value</vt:lpstr>
      <vt:lpstr>Big Data: 6V in Summary</vt:lpstr>
      <vt:lpstr>Other V’s</vt:lpstr>
      <vt:lpstr>PowerPoint Presentation</vt:lpstr>
      <vt:lpstr>Advantages of Relational Databases</vt:lpstr>
      <vt:lpstr>Transaction ACID Properties</vt:lpstr>
      <vt:lpstr>Problems with relational databases in managing Big Data</vt:lpstr>
      <vt:lpstr>What is needed in new approach</vt:lpstr>
      <vt:lpstr>What is Hadoop?</vt:lpstr>
      <vt:lpstr>How Hadoop fits in the new approach</vt:lpstr>
      <vt:lpstr>NoSQL Database </vt:lpstr>
      <vt:lpstr>Types of NoSQL Databases</vt:lpstr>
      <vt:lpstr>OLAP and data mining with Big Data</vt:lpstr>
      <vt:lpstr>What is data mining?</vt:lpstr>
      <vt:lpstr>Data mining tasks</vt:lpstr>
      <vt:lpstr>Data mining tasks (cont.)</vt:lpstr>
      <vt:lpstr>Data mining tasks (cont.)</vt:lpstr>
      <vt:lpstr>Data mining tasks (cont.)</vt:lpstr>
      <vt:lpstr>Data mining tasks (cont.)</vt:lpstr>
      <vt:lpstr>Data mining tasks (cont.)</vt:lpstr>
      <vt:lpstr>Data mining tasks (cont.)</vt:lpstr>
      <vt:lpstr>Other types of mining</vt:lpstr>
      <vt:lpstr>Data streams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New Technology in Application Development</dc:title>
  <dc:creator>Thanh Van</dc:creator>
  <cp:lastModifiedBy>Thanh Van</cp:lastModifiedBy>
  <cp:revision>16</cp:revision>
  <dcterms:created xsi:type="dcterms:W3CDTF">2019-07-13T02:19:16Z</dcterms:created>
  <dcterms:modified xsi:type="dcterms:W3CDTF">2019-07-30T01:44:37Z</dcterms:modified>
</cp:coreProperties>
</file>